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61" r:id="rId3"/>
    <p:sldId id="278" r:id="rId4"/>
    <p:sldId id="275" r:id="rId5"/>
    <p:sldId id="260" r:id="rId6"/>
    <p:sldId id="277" r:id="rId7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6C0BC"/>
    <a:srgbClr val="00863D"/>
    <a:srgbClr val="261795"/>
    <a:srgbClr val="2949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9" autoAdjust="0"/>
    <p:restoredTop sz="94660"/>
  </p:normalViewPr>
  <p:slideViewPr>
    <p:cSldViewPr snapToGrid="0">
      <p:cViewPr varScale="1">
        <p:scale>
          <a:sx n="97" d="100"/>
          <a:sy n="97" d="100"/>
        </p:scale>
        <p:origin x="146" y="41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1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A96C6-8854-9289-96E6-A6DE98F042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57941D-CD88-58B8-8AA3-D026EC0883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1B447A-EBDC-1315-CB83-B953738FF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FED74-16E1-4D49-B33B-BE7FB875662F}" type="datetimeFigureOut">
              <a:rPr lang="en-AU" smtClean="0"/>
              <a:t>1/04/2023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313618-8643-5A95-0ED7-A2CDA949E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B9EC92-9FB9-2B30-6C31-5878FEE2F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AFCA-183D-4B35-88DC-1C08E87171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6660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D3C22-FA5D-DEC0-3DCB-622BC36EB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7CF169-D72C-B997-87AF-526AF31039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2B069C-FE49-DAA3-19C2-0F7BE15F3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FED74-16E1-4D49-B33B-BE7FB875662F}" type="datetimeFigureOut">
              <a:rPr lang="en-AU" smtClean="0"/>
              <a:t>1/04/2023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98EFF7-6695-B772-E1B3-835B0855F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1017D2-FD4F-190B-D75C-D58546640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AFCA-183D-4B35-88DC-1C08E87171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67927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E4F5C2-F281-F74C-3274-1734E157E1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B9B7A5-0AE0-A59C-09D6-0BD88CF51F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5EC2AE-722D-B55D-6116-79823BBFB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FED74-16E1-4D49-B33B-BE7FB875662F}" type="datetimeFigureOut">
              <a:rPr lang="en-AU" smtClean="0"/>
              <a:t>1/04/2023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46BC40-5C57-86CE-D3FB-010AD78B8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052C31-2B4E-7161-6939-7B65E4B2A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AFCA-183D-4B35-88DC-1C08E87171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33954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5BED97-B369-F333-734F-B3A766688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1171A5-D4F0-612E-5CEF-D856F14FCB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9EB8E7-FEAF-A6E7-8A2B-81C080740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FED74-16E1-4D49-B33B-BE7FB875662F}" type="datetimeFigureOut">
              <a:rPr lang="en-AU" smtClean="0"/>
              <a:t>1/04/2023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BA6CB6-E1B5-B714-4912-1DAD65118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D28972-D9F6-C5E8-1CFB-36BC1C485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AFCA-183D-4B35-88DC-1C08E87171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8580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0CBE8-9DDD-2C5D-8792-ACE0A2C4B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F17AE7-25E0-9430-359A-8B10DA204A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836476-64F0-7735-64FD-97B8B033D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FED74-16E1-4D49-B33B-BE7FB875662F}" type="datetimeFigureOut">
              <a:rPr lang="en-AU" smtClean="0"/>
              <a:t>1/04/2023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144A8E-A5BB-DA91-1C3E-DAC1F6659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5EAD7F-9857-03BC-B715-C48E914A0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AFCA-183D-4B35-88DC-1C08E87171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36878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3B081-8678-B719-1299-2D276F897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4B309C-3FAF-CEF9-3A71-74288F8B4C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C3256F-D0C2-37CC-F84F-466128896C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AC1531-3DE6-A8E1-1B20-550D19EB7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FED74-16E1-4D49-B33B-BE7FB875662F}" type="datetimeFigureOut">
              <a:rPr lang="en-AU" smtClean="0"/>
              <a:t>1/04/2023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066987-3B04-CA1A-B128-C8B2C428E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22CC69-BAE2-945F-E151-C0B5C3348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AFCA-183D-4B35-88DC-1C08E87171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39298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98900-9D5F-D4C7-3710-2EB8D1E6E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27883C-CF7E-5265-880E-AD93B668E1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762518-5CC4-11E7-BD50-5ED1B01A59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05FFDC4-FCA5-DF9F-0015-0414A4C603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E16D13-7E61-C3EA-56F3-7C18D57823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E54863-B2E4-D345-C7BD-480D6BA2E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FED74-16E1-4D49-B33B-BE7FB875662F}" type="datetimeFigureOut">
              <a:rPr lang="en-AU" smtClean="0"/>
              <a:t>1/04/2023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D5E068-522F-B6AF-FDFF-3EB9A85E3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4723ECB-E02F-1AC3-A9EC-7B6BA2F39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AFCA-183D-4B35-88DC-1C08E87171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17131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CDD91E-3D2C-C510-C762-9458E0E8A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6F6B9A-35E2-9289-81D8-E503600D3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FED74-16E1-4D49-B33B-BE7FB875662F}" type="datetimeFigureOut">
              <a:rPr lang="en-AU" smtClean="0"/>
              <a:t>1/04/2023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75136C-00B5-BB19-3806-BE7F42B94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6356DA-CD06-6695-6262-DBBFF7B17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AFCA-183D-4B35-88DC-1C08E87171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10219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CD27F8-9883-6152-FC35-6EA5FA18F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FED74-16E1-4D49-B33B-BE7FB875662F}" type="datetimeFigureOut">
              <a:rPr lang="en-AU" smtClean="0"/>
              <a:t>1/04/2023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421011D-5D69-61B8-C6F8-BF531D9AD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843ED6-CBD6-45F0-974E-6A3A92B27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AFCA-183D-4B35-88DC-1C08E87171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2306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DA52F-BEBF-0875-CBC2-98151D479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1F2D22-D982-9D7C-67D4-40ECA3F1CF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DDB638-5C42-B836-26E0-5517629FB7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5678AD-4B53-67CD-F4C8-499DDCF01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FED74-16E1-4D49-B33B-BE7FB875662F}" type="datetimeFigureOut">
              <a:rPr lang="en-AU" smtClean="0"/>
              <a:t>1/04/2023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B7CD2A-1419-AA60-EACD-2955241F2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80958A-F6D0-A03B-C840-BD3638E3C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AFCA-183D-4B35-88DC-1C08E87171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3541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2DB23-0A75-EBB8-4B60-FD7B342D4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DA18C1-A0D8-16CE-D177-8466A6F580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63BC42-C30A-6C8F-C970-B97F0923C1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778DAF-C87B-F168-2E77-3ABB0B626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FED74-16E1-4D49-B33B-BE7FB875662F}" type="datetimeFigureOut">
              <a:rPr lang="en-AU" smtClean="0"/>
              <a:t>1/04/2023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1963E6-2FD8-DA4D-5E0F-E0BCC8EED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ABEC08-3A70-6346-7D44-B1159B322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AFCA-183D-4B35-88DC-1C08E87171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6446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FB6929-413E-5B2D-6497-504356092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145BE6-2933-AD37-C4FB-5D9E47B69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77617-9640-5B2F-F2F4-54801156C4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FED74-16E1-4D49-B33B-BE7FB875662F}" type="datetimeFigureOut">
              <a:rPr lang="en-AU" smtClean="0"/>
              <a:t>1/04/2023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C78737-E89D-9F0B-19EE-FCF84250BB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1304D7-76A2-BA80-3D55-D73376679A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CAFCA-183D-4B35-88DC-1C08E87171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9164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83D3C4-3960-F4FA-CA4C-635AD780F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2763" y="520419"/>
            <a:ext cx="1913207" cy="1603375"/>
          </a:xfrm>
        </p:spPr>
        <p:txBody>
          <a:bodyPr>
            <a:noAutofit/>
          </a:bodyPr>
          <a:lstStyle/>
          <a:p>
            <a:r>
              <a:rPr lang="en-AU" sz="2000" b="1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Institute of </a:t>
            </a:r>
            <a:br>
              <a:rPr lang="en-AU" sz="2000" b="1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AU" sz="2000" b="1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Retired Senior Educational Administrators </a:t>
            </a:r>
            <a:endParaRPr lang="en-AU" sz="2000" dirty="0"/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6AF460F6-854D-A8DE-E68D-ED2E4A7CE6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9369" y="815323"/>
            <a:ext cx="8609868" cy="5360394"/>
          </a:xfrm>
          <a:prstGeom prst="rect">
            <a:avLst/>
          </a:prstGeom>
          <a:effectLst>
            <a:softEdge rad="50800"/>
          </a:effectLst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9FC64DE4-5C08-B050-506D-B2275A650AFD}"/>
              </a:ext>
            </a:extLst>
          </p:cNvPr>
          <p:cNvSpPr txBox="1"/>
          <p:nvPr/>
        </p:nvSpPr>
        <p:spPr>
          <a:xfrm>
            <a:off x="422030" y="6175717"/>
            <a:ext cx="64992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AU" sz="2400" dirty="0"/>
              <a:t>Chris Bonnor, March 2023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18F8BA-10FB-6247-748D-DFDFAFD22A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264474"/>
            <a:ext cx="11859065" cy="20267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AU" sz="3600" b="1" dirty="0"/>
          </a:p>
          <a:p>
            <a:pPr marL="0" indent="0" algn="ctr">
              <a:buNone/>
            </a:pPr>
            <a:r>
              <a:rPr lang="en-AU" sz="3600" b="1" dirty="0">
                <a:solidFill>
                  <a:srgbClr val="0033CC"/>
                </a:solidFill>
              </a:rPr>
              <a:t>Public education in NSW: looking back and looking forward</a:t>
            </a:r>
          </a:p>
        </p:txBody>
      </p:sp>
    </p:spTree>
    <p:extLst>
      <p:ext uri="{BB962C8B-B14F-4D97-AF65-F5344CB8AC3E}">
        <p14:creationId xmlns:p14="http://schemas.microsoft.com/office/powerpoint/2010/main" val="2889305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7">
            <a:extLst>
              <a:ext uri="{FF2B5EF4-FFF2-40B4-BE49-F238E27FC236}">
                <a16:creationId xmlns:a16="http://schemas.microsoft.com/office/drawing/2014/main" id="{F84AA546-0B65-3014-48B8-9BAA2939CA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9356" y="565313"/>
            <a:ext cx="7272997" cy="1643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2800" b="1" i="0" u="none" strike="noStrike" cap="none" normalizeH="0" baseline="0" dirty="0">
                <a:ln>
                  <a:noFill/>
                </a:ln>
                <a:solidFill>
                  <a:srgbClr val="0033CC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</a:t>
            </a:r>
            <a:r>
              <a:rPr lang="en-AU" altLang="en-US" sz="2800" b="1" dirty="0">
                <a:solidFill>
                  <a:srgbClr val="0033C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family income </a:t>
            </a:r>
            <a:r>
              <a:rPr kumimoji="0" lang="en-AU" altLang="en-US" sz="2800" b="1" i="0" u="none" strike="noStrike" cap="none" normalizeH="0" baseline="0" dirty="0">
                <a:ln>
                  <a:noFill/>
                </a:ln>
                <a:solidFill>
                  <a:srgbClr val="0033CC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divide between </a:t>
            </a:r>
          </a:p>
          <a:p>
            <a:pPr marL="0" marR="0" lvl="0" indent="0" algn="ctr" defTabSz="914400" rtl="0" eaLnBrk="0" fontAlgn="base" latinLnBrk="0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2800" b="1" i="0" u="none" strike="noStrike" cap="none" normalizeH="0" baseline="0" dirty="0">
                <a:ln>
                  <a:noFill/>
                </a:ln>
                <a:solidFill>
                  <a:srgbClr val="0033CC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public and private secondary schools</a:t>
            </a:r>
          </a:p>
          <a:p>
            <a:pPr algn="ctr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lang="en-AU" altLang="en-US" sz="2800" dirty="0">
                <a:solidFill>
                  <a:srgbClr val="0033C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Australia, 1986 to 2016.</a:t>
            </a:r>
            <a:endParaRPr lang="en-AU" altLang="en-US" sz="2800" dirty="0">
              <a:solidFill>
                <a:srgbClr val="0033CC"/>
              </a:solidFill>
              <a:ea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altLang="en-US" sz="3200" b="1" i="0" u="none" strike="noStrike" cap="none" normalizeH="0" baseline="0" dirty="0">
              <a:ln>
                <a:noFill/>
              </a:ln>
              <a:solidFill>
                <a:srgbClr val="0033CC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28" name="Rectangle 28">
            <a:extLst>
              <a:ext uri="{FF2B5EF4-FFF2-40B4-BE49-F238E27FC236}">
                <a16:creationId xmlns:a16="http://schemas.microsoft.com/office/drawing/2014/main" id="{8416F787-28DE-53BE-E1EC-EC636FC49F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61060" y="5726983"/>
            <a:ext cx="2163972" cy="87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All Australian secondary schools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Source: Preston B (2018), ‘The social make-up of schools’</a:t>
            </a:r>
            <a:endParaRPr kumimoji="0" lang="en-AU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F0D55CC-7830-E494-AF2E-1FE73DFAD112}"/>
              </a:ext>
            </a:extLst>
          </p:cNvPr>
          <p:cNvSpPr/>
          <p:nvPr/>
        </p:nvSpPr>
        <p:spPr>
          <a:xfrm>
            <a:off x="3374796" y="2086952"/>
            <a:ext cx="5872899" cy="38744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2F21B3C-BBBF-70E8-E9A9-BC7B4F0BED9C}"/>
              </a:ext>
            </a:extLst>
          </p:cNvPr>
          <p:cNvSpPr txBox="1"/>
          <p:nvPr/>
        </p:nvSpPr>
        <p:spPr>
          <a:xfrm>
            <a:off x="2737701" y="1764360"/>
            <a:ext cx="5334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400"/>
              </a:lnSpc>
            </a:pPr>
            <a:endParaRPr lang="en-US" sz="1400" dirty="0">
              <a:latin typeface="Arial Narrow" pitchFamily="34" charset="0"/>
            </a:endParaRPr>
          </a:p>
          <a:p>
            <a:pPr algn="r">
              <a:lnSpc>
                <a:spcPts val="1400"/>
              </a:lnSpc>
            </a:pPr>
            <a:r>
              <a:rPr lang="en-US" sz="1400" dirty="0">
                <a:latin typeface="Arial Narrow" pitchFamily="34" charset="0"/>
              </a:rPr>
              <a:t>2.0</a:t>
            </a:r>
          </a:p>
          <a:p>
            <a:pPr algn="r">
              <a:lnSpc>
                <a:spcPts val="1400"/>
              </a:lnSpc>
            </a:pPr>
            <a:endParaRPr lang="en-US" sz="1400" dirty="0">
              <a:latin typeface="Arial Narrow" pitchFamily="34" charset="0"/>
            </a:endParaRPr>
          </a:p>
          <a:p>
            <a:pPr algn="r">
              <a:lnSpc>
                <a:spcPts val="1400"/>
              </a:lnSpc>
            </a:pPr>
            <a:r>
              <a:rPr lang="en-US" sz="1400" dirty="0">
                <a:latin typeface="Arial Narrow" pitchFamily="34" charset="0"/>
              </a:rPr>
              <a:t>1.8</a:t>
            </a:r>
          </a:p>
          <a:p>
            <a:pPr algn="r">
              <a:lnSpc>
                <a:spcPts val="1400"/>
              </a:lnSpc>
            </a:pPr>
            <a:endParaRPr lang="en-US" sz="1400" dirty="0">
              <a:latin typeface="Arial Narrow" pitchFamily="34" charset="0"/>
            </a:endParaRPr>
          </a:p>
          <a:p>
            <a:pPr algn="r">
              <a:lnSpc>
                <a:spcPts val="1400"/>
              </a:lnSpc>
            </a:pPr>
            <a:r>
              <a:rPr lang="en-US" sz="1400" dirty="0">
                <a:latin typeface="Arial Narrow" pitchFamily="34" charset="0"/>
              </a:rPr>
              <a:t>1.6</a:t>
            </a:r>
          </a:p>
          <a:p>
            <a:pPr algn="r">
              <a:lnSpc>
                <a:spcPts val="1400"/>
              </a:lnSpc>
            </a:pPr>
            <a:endParaRPr lang="en-US" sz="1400" dirty="0">
              <a:latin typeface="Arial Narrow" pitchFamily="34" charset="0"/>
            </a:endParaRPr>
          </a:p>
          <a:p>
            <a:pPr algn="r">
              <a:lnSpc>
                <a:spcPts val="1400"/>
              </a:lnSpc>
            </a:pPr>
            <a:r>
              <a:rPr lang="en-US" sz="1400" dirty="0">
                <a:latin typeface="Arial Narrow" pitchFamily="34" charset="0"/>
              </a:rPr>
              <a:t>1.4</a:t>
            </a:r>
          </a:p>
          <a:p>
            <a:pPr algn="r">
              <a:lnSpc>
                <a:spcPts val="1400"/>
              </a:lnSpc>
            </a:pPr>
            <a:endParaRPr lang="en-US" sz="1400" dirty="0">
              <a:latin typeface="Arial Narrow" pitchFamily="34" charset="0"/>
            </a:endParaRPr>
          </a:p>
          <a:p>
            <a:pPr algn="r">
              <a:lnSpc>
                <a:spcPts val="1400"/>
              </a:lnSpc>
            </a:pPr>
            <a:r>
              <a:rPr lang="en-US" sz="1400" dirty="0">
                <a:latin typeface="Arial Narrow" pitchFamily="34" charset="0"/>
              </a:rPr>
              <a:t>1.2</a:t>
            </a:r>
          </a:p>
          <a:p>
            <a:pPr algn="r">
              <a:lnSpc>
                <a:spcPts val="1400"/>
              </a:lnSpc>
            </a:pPr>
            <a:endParaRPr lang="en-US" sz="1400" dirty="0">
              <a:latin typeface="Arial Narrow" pitchFamily="34" charset="0"/>
            </a:endParaRPr>
          </a:p>
          <a:p>
            <a:pPr algn="r">
              <a:lnSpc>
                <a:spcPts val="1400"/>
              </a:lnSpc>
            </a:pPr>
            <a:r>
              <a:rPr lang="en-US" sz="1400" dirty="0">
                <a:latin typeface="Arial Narrow" pitchFamily="34" charset="0"/>
              </a:rPr>
              <a:t>1.0</a:t>
            </a:r>
          </a:p>
          <a:p>
            <a:pPr algn="r">
              <a:lnSpc>
                <a:spcPts val="1400"/>
              </a:lnSpc>
            </a:pPr>
            <a:endParaRPr lang="en-US" sz="1400" dirty="0">
              <a:latin typeface="Arial Narrow" pitchFamily="34" charset="0"/>
            </a:endParaRPr>
          </a:p>
          <a:p>
            <a:pPr algn="r">
              <a:lnSpc>
                <a:spcPts val="1400"/>
              </a:lnSpc>
            </a:pPr>
            <a:r>
              <a:rPr lang="en-US" sz="1400" dirty="0">
                <a:latin typeface="Arial Narrow" pitchFamily="34" charset="0"/>
              </a:rPr>
              <a:t>0.8</a:t>
            </a:r>
          </a:p>
          <a:p>
            <a:pPr algn="r">
              <a:lnSpc>
                <a:spcPts val="1400"/>
              </a:lnSpc>
            </a:pPr>
            <a:endParaRPr lang="en-US" sz="1400" dirty="0">
              <a:latin typeface="Arial Narrow" pitchFamily="34" charset="0"/>
            </a:endParaRPr>
          </a:p>
          <a:p>
            <a:pPr algn="r">
              <a:lnSpc>
                <a:spcPts val="1400"/>
              </a:lnSpc>
            </a:pPr>
            <a:r>
              <a:rPr lang="en-US" sz="1400" dirty="0">
                <a:latin typeface="Arial Narrow" pitchFamily="34" charset="0"/>
              </a:rPr>
              <a:t>0.7</a:t>
            </a:r>
          </a:p>
          <a:p>
            <a:pPr algn="r">
              <a:lnSpc>
                <a:spcPts val="1400"/>
              </a:lnSpc>
            </a:pPr>
            <a:endParaRPr lang="en-US" sz="1400" dirty="0">
              <a:latin typeface="Arial Narrow" pitchFamily="34" charset="0"/>
            </a:endParaRPr>
          </a:p>
          <a:p>
            <a:pPr algn="r">
              <a:lnSpc>
                <a:spcPts val="1400"/>
              </a:lnSpc>
            </a:pPr>
            <a:r>
              <a:rPr lang="en-US" sz="1400" dirty="0">
                <a:latin typeface="Arial Narrow" pitchFamily="34" charset="0"/>
              </a:rPr>
              <a:t>0.6</a:t>
            </a:r>
          </a:p>
          <a:p>
            <a:pPr algn="r">
              <a:lnSpc>
                <a:spcPts val="1400"/>
              </a:lnSpc>
            </a:pPr>
            <a:endParaRPr lang="en-US" sz="1400" dirty="0">
              <a:latin typeface="Arial Narrow" pitchFamily="34" charset="0"/>
            </a:endParaRPr>
          </a:p>
          <a:p>
            <a:pPr algn="r">
              <a:lnSpc>
                <a:spcPts val="1400"/>
              </a:lnSpc>
            </a:pPr>
            <a:r>
              <a:rPr lang="en-US" sz="1400" dirty="0">
                <a:latin typeface="Arial Narrow" pitchFamily="34" charset="0"/>
              </a:rPr>
              <a:t>0.4</a:t>
            </a:r>
          </a:p>
          <a:p>
            <a:pPr algn="r">
              <a:lnSpc>
                <a:spcPts val="1400"/>
              </a:lnSpc>
            </a:pPr>
            <a:endParaRPr lang="en-US" sz="1400" dirty="0">
              <a:latin typeface="Arial Narrow" pitchFamily="34" charset="0"/>
            </a:endParaRPr>
          </a:p>
          <a:p>
            <a:pPr algn="r">
              <a:lnSpc>
                <a:spcPts val="1400"/>
              </a:lnSpc>
            </a:pPr>
            <a:r>
              <a:rPr lang="en-US" sz="1400" dirty="0">
                <a:latin typeface="Arial Narrow" pitchFamily="34" charset="0"/>
              </a:rPr>
              <a:t>0.2</a:t>
            </a:r>
          </a:p>
          <a:p>
            <a:pPr algn="r">
              <a:lnSpc>
                <a:spcPts val="1400"/>
              </a:lnSpc>
            </a:pPr>
            <a:endParaRPr lang="en-US" sz="1400" dirty="0">
              <a:latin typeface="Arial Narrow" pitchFamily="34" charset="0"/>
            </a:endParaRPr>
          </a:p>
          <a:p>
            <a:pPr algn="r">
              <a:lnSpc>
                <a:spcPts val="1400"/>
              </a:lnSpc>
            </a:pPr>
            <a:r>
              <a:rPr lang="en-US" sz="1400" dirty="0">
                <a:latin typeface="Arial Narrow" pitchFamily="34" charset="0"/>
              </a:rPr>
              <a:t>0.0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D854430-8E53-6355-1A58-E31BFA715E8D}"/>
              </a:ext>
            </a:extLst>
          </p:cNvPr>
          <p:cNvSpPr txBox="1"/>
          <p:nvPr/>
        </p:nvSpPr>
        <p:spPr>
          <a:xfrm>
            <a:off x="3557325" y="6046211"/>
            <a:ext cx="657351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latin typeface="Arial Narrow" pitchFamily="34" charset="0"/>
              </a:rPr>
              <a:t>1986       1991       1996       2001       2006       2011       2016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8F371177-65B7-758F-393A-4A77746B253E}"/>
              </a:ext>
            </a:extLst>
          </p:cNvPr>
          <p:cNvCxnSpPr>
            <a:cxnSpLocks/>
          </p:cNvCxnSpPr>
          <p:nvPr/>
        </p:nvCxnSpPr>
        <p:spPr>
          <a:xfrm flipV="1">
            <a:off x="3761295" y="3416131"/>
            <a:ext cx="867265" cy="50904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C81BB960-A965-06FD-597D-DFCD39CADE2F}"/>
              </a:ext>
            </a:extLst>
          </p:cNvPr>
          <p:cNvCxnSpPr>
            <a:cxnSpLocks/>
          </p:cNvCxnSpPr>
          <p:nvPr/>
        </p:nvCxnSpPr>
        <p:spPr>
          <a:xfrm flipV="1">
            <a:off x="5365423" y="2935364"/>
            <a:ext cx="893975" cy="49176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9FFE1596-F616-E02C-BB53-77C5A11AA01C}"/>
              </a:ext>
            </a:extLst>
          </p:cNvPr>
          <p:cNvCxnSpPr>
            <a:cxnSpLocks/>
          </p:cNvCxnSpPr>
          <p:nvPr/>
        </p:nvCxnSpPr>
        <p:spPr>
          <a:xfrm flipV="1">
            <a:off x="6240544" y="2859949"/>
            <a:ext cx="725864" cy="659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BEE2BD83-F1B5-D22D-5EFF-1F6E6C86D9A0}"/>
              </a:ext>
            </a:extLst>
          </p:cNvPr>
          <p:cNvCxnSpPr>
            <a:cxnSpLocks/>
          </p:cNvCxnSpPr>
          <p:nvPr/>
        </p:nvCxnSpPr>
        <p:spPr>
          <a:xfrm flipV="1">
            <a:off x="6942841" y="2501731"/>
            <a:ext cx="881406" cy="35350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A4CB1ABA-4B88-2766-3757-4BAA510802A6}"/>
              </a:ext>
            </a:extLst>
          </p:cNvPr>
          <p:cNvCxnSpPr>
            <a:cxnSpLocks/>
          </p:cNvCxnSpPr>
          <p:nvPr/>
        </p:nvCxnSpPr>
        <p:spPr>
          <a:xfrm>
            <a:off x="7811679" y="2508017"/>
            <a:ext cx="851554" cy="125689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F692EFD4-2C32-644F-B012-F0661B915D47}"/>
              </a:ext>
            </a:extLst>
          </p:cNvPr>
          <p:cNvCxnSpPr>
            <a:cxnSpLocks/>
          </p:cNvCxnSpPr>
          <p:nvPr/>
        </p:nvCxnSpPr>
        <p:spPr>
          <a:xfrm>
            <a:off x="4608137" y="3414560"/>
            <a:ext cx="793421" cy="1571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5B797393-1786-66CA-B0CA-EC8712DE2450}"/>
              </a:ext>
            </a:extLst>
          </p:cNvPr>
          <p:cNvCxnSpPr>
            <a:cxnSpLocks/>
          </p:cNvCxnSpPr>
          <p:nvPr/>
        </p:nvCxnSpPr>
        <p:spPr>
          <a:xfrm>
            <a:off x="3762866" y="4388664"/>
            <a:ext cx="846841" cy="620597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A82C392F-C4F8-E7EE-39EA-19B0F8B1DA7A}"/>
              </a:ext>
            </a:extLst>
          </p:cNvPr>
          <p:cNvCxnSpPr>
            <a:cxnSpLocks/>
          </p:cNvCxnSpPr>
          <p:nvPr/>
        </p:nvCxnSpPr>
        <p:spPr>
          <a:xfrm flipV="1">
            <a:off x="4600280" y="4952700"/>
            <a:ext cx="810705" cy="37707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22D6E8C5-01AB-DB67-2C68-E4A8E8684C3A}"/>
              </a:ext>
            </a:extLst>
          </p:cNvPr>
          <p:cNvCxnSpPr>
            <a:cxnSpLocks/>
          </p:cNvCxnSpPr>
          <p:nvPr/>
        </p:nvCxnSpPr>
        <p:spPr>
          <a:xfrm>
            <a:off x="5392132" y="4933846"/>
            <a:ext cx="810705" cy="160256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AB66D3A3-8F7E-DECA-0A8F-3F9411D436CF}"/>
              </a:ext>
            </a:extLst>
          </p:cNvPr>
          <p:cNvCxnSpPr>
            <a:cxnSpLocks/>
          </p:cNvCxnSpPr>
          <p:nvPr/>
        </p:nvCxnSpPr>
        <p:spPr>
          <a:xfrm flipV="1">
            <a:off x="7748833" y="5006905"/>
            <a:ext cx="989814" cy="106051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620BF8A5-2D0E-889B-C75C-7472C03D6FD6}"/>
              </a:ext>
            </a:extLst>
          </p:cNvPr>
          <p:cNvCxnSpPr>
            <a:cxnSpLocks/>
          </p:cNvCxnSpPr>
          <p:nvPr/>
        </p:nvCxnSpPr>
        <p:spPr>
          <a:xfrm>
            <a:off x="6202837" y="5083038"/>
            <a:ext cx="774569" cy="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8D93FA7A-16EE-3BA8-0D84-1072F35921EF}"/>
              </a:ext>
            </a:extLst>
          </p:cNvPr>
          <p:cNvCxnSpPr>
            <a:cxnSpLocks/>
          </p:cNvCxnSpPr>
          <p:nvPr/>
        </p:nvCxnSpPr>
        <p:spPr>
          <a:xfrm>
            <a:off x="6890993" y="5084675"/>
            <a:ext cx="895547" cy="37707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0" name="Rectangle 2059">
            <a:extLst>
              <a:ext uri="{FF2B5EF4-FFF2-40B4-BE49-F238E27FC236}">
                <a16:creationId xmlns:a16="http://schemas.microsoft.com/office/drawing/2014/main" id="{8ADAE6F5-D223-71F9-058E-5495E73A966B}"/>
              </a:ext>
            </a:extLst>
          </p:cNvPr>
          <p:cNvSpPr/>
          <p:nvPr/>
        </p:nvSpPr>
        <p:spPr>
          <a:xfrm>
            <a:off x="3923607" y="2214717"/>
            <a:ext cx="4979324" cy="31501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E63C3690-3A46-7BBB-EB4D-9F2DBCDEB8EE}"/>
              </a:ext>
            </a:extLst>
          </p:cNvPr>
          <p:cNvSpPr/>
          <p:nvPr/>
        </p:nvSpPr>
        <p:spPr>
          <a:xfrm>
            <a:off x="3557325" y="3696290"/>
            <a:ext cx="366282" cy="37000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7D39D486-5836-A1A1-381E-20BA3920D608}"/>
              </a:ext>
            </a:extLst>
          </p:cNvPr>
          <p:cNvSpPr/>
          <p:nvPr/>
        </p:nvSpPr>
        <p:spPr>
          <a:xfrm>
            <a:off x="3569045" y="4256650"/>
            <a:ext cx="366282" cy="370004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A13EFA-E17F-A1EC-9225-578975D4820B}"/>
              </a:ext>
            </a:extLst>
          </p:cNvPr>
          <p:cNvSpPr txBox="1"/>
          <p:nvPr/>
        </p:nvSpPr>
        <p:spPr>
          <a:xfrm>
            <a:off x="4186286" y="3663201"/>
            <a:ext cx="19097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>
                <a:latin typeface="Arial Narrow" panose="020B0606020202030204" pitchFamily="34" charset="0"/>
              </a:rPr>
              <a:t>Public schools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179052-A5F0-04E5-B3DD-937E4BC1CDE5}"/>
              </a:ext>
            </a:extLst>
          </p:cNvPr>
          <p:cNvSpPr txBox="1"/>
          <p:nvPr/>
        </p:nvSpPr>
        <p:spPr>
          <a:xfrm>
            <a:off x="4198006" y="4265771"/>
            <a:ext cx="18979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>
                <a:latin typeface="Arial Narrow" panose="020B0606020202030204" pitchFamily="34" charset="0"/>
              </a:rPr>
              <a:t>Private schools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C20B4EA-CD9F-37E5-28A7-E772F381EDB7}"/>
              </a:ext>
            </a:extLst>
          </p:cNvPr>
          <p:cNvSpPr txBox="1"/>
          <p:nvPr/>
        </p:nvSpPr>
        <p:spPr>
          <a:xfrm rot="16200000">
            <a:off x="479211" y="3811184"/>
            <a:ext cx="4364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1800" b="0" i="0" u="none" strike="noStrike" cap="none" normalizeH="0" baseline="0" dirty="0">
                <a:ln>
                  <a:noFill/>
                </a:ln>
                <a:solidFill>
                  <a:srgbClr val="0033CC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Ratio of low to high family income </a:t>
            </a:r>
            <a:endParaRPr kumimoji="0" lang="en-AU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858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206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F2E2BBCC-EE59-50F1-C5F7-7A73F7F4E34E}"/>
              </a:ext>
            </a:extLst>
          </p:cNvPr>
          <p:cNvSpPr/>
          <p:nvPr/>
        </p:nvSpPr>
        <p:spPr>
          <a:xfrm>
            <a:off x="2880610" y="2548596"/>
            <a:ext cx="4561200" cy="1642403"/>
          </a:xfrm>
          <a:prstGeom prst="rect">
            <a:avLst/>
          </a:prstGeom>
          <a:solidFill>
            <a:srgbClr val="F6C0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EE90B41-4531-104A-EB73-DD3B8995B07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9842" y="1143000"/>
            <a:ext cx="3589088" cy="5029200"/>
          </a:xfrm>
          <a:prstGeom prst="rect">
            <a:avLst/>
          </a:prstGeom>
          <a:noFill/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483AA43-BCC3-E638-19C2-A11E7971C006}"/>
              </a:ext>
            </a:extLst>
          </p:cNvPr>
          <p:cNvSpPr txBox="1"/>
          <p:nvPr/>
        </p:nvSpPr>
        <p:spPr>
          <a:xfrm>
            <a:off x="2880610" y="1439592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 Narrow" panose="020B0606020202030204" pitchFamily="34" charset="0"/>
              </a:rPr>
              <a:t>1150</a:t>
            </a:r>
            <a:endParaRPr lang="en-A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C2DEBF7-0F71-023D-D719-79F3A8CECD43}"/>
              </a:ext>
            </a:extLst>
          </p:cNvPr>
          <p:cNvSpPr txBox="1"/>
          <p:nvPr/>
        </p:nvSpPr>
        <p:spPr>
          <a:xfrm>
            <a:off x="2880610" y="2179264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 Narrow" panose="020B0606020202030204" pitchFamily="34" charset="0"/>
              </a:rPr>
              <a:t>1100</a:t>
            </a:r>
            <a:endParaRPr lang="en-AU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1A07A02-C40F-E387-27A0-A98DEE16DF9A}"/>
              </a:ext>
            </a:extLst>
          </p:cNvPr>
          <p:cNvSpPr txBox="1"/>
          <p:nvPr/>
        </p:nvSpPr>
        <p:spPr>
          <a:xfrm>
            <a:off x="2880610" y="2927196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 Narrow" panose="020B0606020202030204" pitchFamily="34" charset="0"/>
              </a:rPr>
              <a:t>1050</a:t>
            </a:r>
            <a:endParaRPr lang="en-AU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4C45435-8A00-199E-27A0-2E441C509A7B}"/>
              </a:ext>
            </a:extLst>
          </p:cNvPr>
          <p:cNvSpPr txBox="1"/>
          <p:nvPr/>
        </p:nvSpPr>
        <p:spPr>
          <a:xfrm>
            <a:off x="2880610" y="3641132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 Narrow" panose="020B0606020202030204" pitchFamily="34" charset="0"/>
              </a:rPr>
              <a:t>1000</a:t>
            </a:r>
            <a:endParaRPr lang="en-AU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B7BE740-3D68-5B9F-29EB-29B13FFBDB13}"/>
              </a:ext>
            </a:extLst>
          </p:cNvPr>
          <p:cNvSpPr txBox="1"/>
          <p:nvPr/>
        </p:nvSpPr>
        <p:spPr>
          <a:xfrm>
            <a:off x="2880610" y="4374996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 Narrow" panose="020B0606020202030204" pitchFamily="34" charset="0"/>
              </a:rPr>
              <a:t>950</a:t>
            </a:r>
            <a:endParaRPr lang="en-AU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1150D63-39BD-1BA5-7A6B-49E0CA5E3FF5}"/>
              </a:ext>
            </a:extLst>
          </p:cNvPr>
          <p:cNvSpPr txBox="1"/>
          <p:nvPr/>
        </p:nvSpPr>
        <p:spPr>
          <a:xfrm>
            <a:off x="2880610" y="51030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 Narrow" panose="020B0606020202030204" pitchFamily="34" charset="0"/>
              </a:rPr>
              <a:t>900</a:t>
            </a:r>
            <a:endParaRPr lang="en-AU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B76C0C6-A304-26FA-FD32-EAC48921873E}"/>
              </a:ext>
            </a:extLst>
          </p:cNvPr>
          <p:cNvSpPr txBox="1"/>
          <p:nvPr/>
        </p:nvSpPr>
        <p:spPr>
          <a:xfrm>
            <a:off x="2880610" y="580286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 Narrow" panose="020B0606020202030204" pitchFamily="34" charset="0"/>
              </a:rPr>
              <a:t>850</a:t>
            </a:r>
            <a:endParaRPr lang="en-AU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6108451-EDE4-2450-DBDF-C244BA4C358C}"/>
              </a:ext>
            </a:extLst>
          </p:cNvPr>
          <p:cNvSpPr txBox="1"/>
          <p:nvPr/>
        </p:nvSpPr>
        <p:spPr>
          <a:xfrm rot="16200000">
            <a:off x="3768604" y="3079703"/>
            <a:ext cx="1760927" cy="46166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ongenial Black" panose="020B0604020202020204" pitchFamily="2" charset="0"/>
                <a:cs typeface="Aharoni" panose="02010803020104030203" pitchFamily="2" charset="-79"/>
              </a:rPr>
              <a:t>Catholic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3472236-DC11-F08E-DFEF-6D7419F08534}"/>
              </a:ext>
            </a:extLst>
          </p:cNvPr>
          <p:cNvSpPr txBox="1"/>
          <p:nvPr/>
        </p:nvSpPr>
        <p:spPr>
          <a:xfrm rot="16200000">
            <a:off x="4137926" y="3852322"/>
            <a:ext cx="2679912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ongenial Black" panose="02000503040000020004" pitchFamily="2" charset="0"/>
                <a:cs typeface="Aharoni" panose="02010803020104030203" pitchFamily="2" charset="-79"/>
              </a:rPr>
              <a:t>Government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B99C048-DE0C-EB58-0EDD-0E3F7CD5135A}"/>
              </a:ext>
            </a:extLst>
          </p:cNvPr>
          <p:cNvSpPr txBox="1"/>
          <p:nvPr/>
        </p:nvSpPr>
        <p:spPr>
          <a:xfrm rot="16200000">
            <a:off x="5120372" y="2626668"/>
            <a:ext cx="2362200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ongenial Black" panose="02000503040000020004" pitchFamily="2" charset="0"/>
                <a:cs typeface="Aharoni" panose="02010803020104030203" pitchFamily="2" charset="-79"/>
              </a:rPr>
              <a:t>Independent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A052E87-D3A5-0B7C-914D-9EEB8043AA6E}"/>
              </a:ext>
            </a:extLst>
          </p:cNvPr>
          <p:cNvSpPr txBox="1"/>
          <p:nvPr/>
        </p:nvSpPr>
        <p:spPr>
          <a:xfrm>
            <a:off x="2735254" y="66565"/>
            <a:ext cx="54582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Arial Narrow" panose="020B0606020202030204" pitchFamily="34" charset="0"/>
              </a:rPr>
              <a:t>Where are schools on the </a:t>
            </a:r>
          </a:p>
          <a:p>
            <a:pPr algn="ctr"/>
            <a:r>
              <a:rPr lang="en-US" sz="2800" b="1" dirty="0">
                <a:latin typeface="Arial Narrow" panose="020B0606020202030204" pitchFamily="34" charset="0"/>
              </a:rPr>
              <a:t>SES (ICSEA) ladder? * </a:t>
            </a:r>
            <a:endParaRPr lang="en-AU" sz="2800" b="1" dirty="0"/>
          </a:p>
        </p:txBody>
      </p:sp>
      <p:sp>
        <p:nvSpPr>
          <p:cNvPr id="20" name="Right Brace 19">
            <a:extLst>
              <a:ext uri="{FF2B5EF4-FFF2-40B4-BE49-F238E27FC236}">
                <a16:creationId xmlns:a16="http://schemas.microsoft.com/office/drawing/2014/main" id="{342DB74B-AE25-F7F9-63E5-AD48DA8FDFB1}"/>
              </a:ext>
            </a:extLst>
          </p:cNvPr>
          <p:cNvSpPr/>
          <p:nvPr/>
        </p:nvSpPr>
        <p:spPr>
          <a:xfrm>
            <a:off x="7343335" y="2548596"/>
            <a:ext cx="441264" cy="1642403"/>
          </a:xfrm>
          <a:prstGeom prst="rightBrac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974B702-297E-BC0A-0993-52177BB080FF}"/>
              </a:ext>
            </a:extLst>
          </p:cNvPr>
          <p:cNvSpPr txBox="1"/>
          <p:nvPr/>
        </p:nvSpPr>
        <p:spPr>
          <a:xfrm>
            <a:off x="7869004" y="2385025"/>
            <a:ext cx="394785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i="1" dirty="0">
                <a:solidFill>
                  <a:srgbClr val="FF0000"/>
                </a:solidFill>
              </a:rPr>
              <a:t>Within this range, schools with similar demographics get much the same </a:t>
            </a:r>
            <a:r>
              <a:rPr lang="en-AU" sz="2400" b="1" i="1" dirty="0">
                <a:solidFill>
                  <a:srgbClr val="FF0000"/>
                </a:solidFill>
              </a:rPr>
              <a:t>public</a:t>
            </a:r>
            <a:r>
              <a:rPr lang="en-AU" sz="2400" i="1" dirty="0">
                <a:solidFill>
                  <a:srgbClr val="FF0000"/>
                </a:solidFill>
              </a:rPr>
              <a:t> funding per student….and much the same student results.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4F41ABC-D8B4-7822-A845-6932CC67CD3F}"/>
              </a:ext>
            </a:extLst>
          </p:cNvPr>
          <p:cNvSpPr txBox="1"/>
          <p:nvPr/>
        </p:nvSpPr>
        <p:spPr>
          <a:xfrm rot="16200000">
            <a:off x="612230" y="3406132"/>
            <a:ext cx="39939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b="1" dirty="0"/>
              <a:t>SCHOOL ICSEA VALUE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23A595F-6A42-1FB4-8840-24AF6CDCFF9D}"/>
              </a:ext>
            </a:extLst>
          </p:cNvPr>
          <p:cNvSpPr txBox="1"/>
          <p:nvPr/>
        </p:nvSpPr>
        <p:spPr>
          <a:xfrm>
            <a:off x="7722710" y="5600398"/>
            <a:ext cx="34887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Arial Narrow" panose="020B0606020202030204" pitchFamily="34" charset="0"/>
              </a:rPr>
              <a:t>* All Australian schools, ICSEA range of the middle 75% in each group.</a:t>
            </a:r>
          </a:p>
          <a:p>
            <a:r>
              <a:rPr lang="en-US" sz="1800" dirty="0">
                <a:latin typeface="Arial Narrow" panose="020B0606020202030204" pitchFamily="34" charset="0"/>
              </a:rPr>
              <a:t>Source: My School, 2018</a:t>
            </a:r>
            <a:endParaRPr lang="en-AU" sz="18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93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6" grpId="0" animBg="1"/>
      <p:bldP spid="17" grpId="0" animBg="1"/>
      <p:bldP spid="18" grpId="0" animBg="1"/>
      <p:bldP spid="20" grpId="0" animBg="1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4125661-D5DF-117F-CB6B-6240174461CB}"/>
              </a:ext>
            </a:extLst>
          </p:cNvPr>
          <p:cNvSpPr txBox="1"/>
          <p:nvPr/>
        </p:nvSpPr>
        <p:spPr>
          <a:xfrm rot="16200000">
            <a:off x="-303189" y="3468583"/>
            <a:ext cx="29024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>
                <a:latin typeface="Bahnschrift Light Condensed" panose="020B0502040204020203" pitchFamily="34" charset="0"/>
              </a:rPr>
              <a:t>   </a:t>
            </a:r>
            <a:r>
              <a:rPr lang="en-AU" sz="2800" b="1" dirty="0">
                <a:latin typeface="Bahnschrift Condensed" panose="020B0502040204020203" pitchFamily="34" charset="0"/>
              </a:rPr>
              <a:t>ACHIEVEMENT SCORES     </a:t>
            </a:r>
            <a:endParaRPr lang="en-AU" b="1" dirty="0">
              <a:latin typeface="Bahnschrift Condensed" panose="020B0502040204020203" pitchFamily="34" charset="0"/>
            </a:endParaRPr>
          </a:p>
        </p:txBody>
      </p:sp>
      <p:sp>
        <p:nvSpPr>
          <p:cNvPr id="7" name="Arrow: Left 6">
            <a:extLst>
              <a:ext uri="{FF2B5EF4-FFF2-40B4-BE49-F238E27FC236}">
                <a16:creationId xmlns:a16="http://schemas.microsoft.com/office/drawing/2014/main" id="{BEDBE790-3072-52BC-71D7-47736EAEAB48}"/>
              </a:ext>
            </a:extLst>
          </p:cNvPr>
          <p:cNvSpPr/>
          <p:nvPr/>
        </p:nvSpPr>
        <p:spPr>
          <a:xfrm rot="16200000">
            <a:off x="647114" y="5444903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Arrow: Left 7">
            <a:extLst>
              <a:ext uri="{FF2B5EF4-FFF2-40B4-BE49-F238E27FC236}">
                <a16:creationId xmlns:a16="http://schemas.microsoft.com/office/drawing/2014/main" id="{AED11660-1900-311D-700D-A4D1F8BD7B33}"/>
              </a:ext>
            </a:extLst>
          </p:cNvPr>
          <p:cNvSpPr/>
          <p:nvPr/>
        </p:nvSpPr>
        <p:spPr>
          <a:xfrm rot="16200000" flipH="1">
            <a:off x="658834" y="1355193"/>
            <a:ext cx="978407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C754C42-2ADB-4ABC-CD83-BF09268B9BF1}"/>
              </a:ext>
            </a:extLst>
          </p:cNvPr>
          <p:cNvSpPr txBox="1"/>
          <p:nvPr/>
        </p:nvSpPr>
        <p:spPr>
          <a:xfrm>
            <a:off x="2965117" y="6047919"/>
            <a:ext cx="52644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b="1" dirty="0">
                <a:solidFill>
                  <a:srgbClr val="0070C0"/>
                </a:solidFill>
                <a:latin typeface="Bahnschrift Light Condensed" panose="020B0502040204020203" pitchFamily="34" charset="0"/>
              </a:rPr>
              <a:t>LOW</a:t>
            </a:r>
            <a:r>
              <a:rPr lang="en-AU" sz="3600" b="1" dirty="0">
                <a:latin typeface="Bahnschrift Light Condensed" panose="020B0502040204020203" pitchFamily="34" charset="0"/>
              </a:rPr>
              <a:t> </a:t>
            </a:r>
            <a:r>
              <a:rPr lang="en-AU" sz="2800" b="1" dirty="0">
                <a:latin typeface="Bahnschrift Light Condensed" panose="020B0502040204020203" pitchFamily="34" charset="0"/>
              </a:rPr>
              <a:t>     </a:t>
            </a:r>
            <a:r>
              <a:rPr lang="en-AU" sz="2800" b="1" dirty="0">
                <a:latin typeface="Bahnschrift Condensed" panose="020B0502040204020203" pitchFamily="34" charset="0"/>
              </a:rPr>
              <a:t>SCHOOL ‘SES’ QUARTER      </a:t>
            </a:r>
            <a:r>
              <a:rPr lang="en-AU" sz="3600" b="1" dirty="0">
                <a:solidFill>
                  <a:srgbClr val="0070C0"/>
                </a:solidFill>
                <a:latin typeface="Bahnschrift Light Condensed" panose="020B0502040204020203" pitchFamily="34" charset="0"/>
              </a:rPr>
              <a:t>HIGH</a:t>
            </a:r>
          </a:p>
        </p:txBody>
      </p:sp>
      <p:sp>
        <p:nvSpPr>
          <p:cNvPr id="10" name="Arrow: Left 9">
            <a:extLst>
              <a:ext uri="{FF2B5EF4-FFF2-40B4-BE49-F238E27FC236}">
                <a16:creationId xmlns:a16="http://schemas.microsoft.com/office/drawing/2014/main" id="{836AC691-52DA-FD76-5169-625BE2C468EC}"/>
              </a:ext>
            </a:extLst>
          </p:cNvPr>
          <p:cNvSpPr/>
          <p:nvPr/>
        </p:nvSpPr>
        <p:spPr>
          <a:xfrm>
            <a:off x="1986708" y="6086507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Arrow: Left 10">
            <a:extLst>
              <a:ext uri="{FF2B5EF4-FFF2-40B4-BE49-F238E27FC236}">
                <a16:creationId xmlns:a16="http://schemas.microsoft.com/office/drawing/2014/main" id="{901F3260-DECF-62D8-6278-058A60013912}"/>
              </a:ext>
            </a:extLst>
          </p:cNvPr>
          <p:cNvSpPr/>
          <p:nvPr/>
        </p:nvSpPr>
        <p:spPr>
          <a:xfrm flipH="1">
            <a:off x="7999823" y="6086507"/>
            <a:ext cx="978407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D8367A9-9A88-5C94-D7DA-807BACF0C936}"/>
              </a:ext>
            </a:extLst>
          </p:cNvPr>
          <p:cNvSpPr txBox="1"/>
          <p:nvPr/>
        </p:nvSpPr>
        <p:spPr>
          <a:xfrm>
            <a:off x="1390354" y="2208629"/>
            <a:ext cx="1954596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b="1" dirty="0">
                <a:solidFill>
                  <a:srgbClr val="FF0000"/>
                </a:solidFill>
              </a:rPr>
              <a:t>AVERAGE</a:t>
            </a:r>
          </a:p>
          <a:p>
            <a:pPr algn="ctr"/>
            <a:r>
              <a:rPr lang="en-AU" sz="2400" b="1" dirty="0">
                <a:solidFill>
                  <a:srgbClr val="FF0000"/>
                </a:solidFill>
              </a:rPr>
              <a:t>‘Q4’ </a:t>
            </a:r>
            <a:r>
              <a:rPr lang="en-AU" sz="2400" b="1" u="sng" dirty="0">
                <a:solidFill>
                  <a:srgbClr val="FF0000"/>
                </a:solidFill>
              </a:rPr>
              <a:t>SCHOOL</a:t>
            </a:r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pPr algn="ctr"/>
            <a:r>
              <a:rPr lang="en-AU" sz="2400" b="1" dirty="0">
                <a:solidFill>
                  <a:srgbClr val="FF0000"/>
                </a:solidFill>
              </a:rPr>
              <a:t>AVERAGE</a:t>
            </a:r>
          </a:p>
          <a:p>
            <a:pPr algn="ctr"/>
            <a:r>
              <a:rPr lang="en-AU" sz="2400" b="1" dirty="0">
                <a:solidFill>
                  <a:srgbClr val="FF0000"/>
                </a:solidFill>
              </a:rPr>
              <a:t>‘Q1’ </a:t>
            </a:r>
            <a:r>
              <a:rPr lang="en-AU" sz="2400" b="1" u="sng" dirty="0">
                <a:solidFill>
                  <a:srgbClr val="FF0000"/>
                </a:solidFill>
              </a:rPr>
              <a:t>SCHOOL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3EF9D8C-211B-FB4B-1A86-19F5530CC7C4}"/>
              </a:ext>
            </a:extLst>
          </p:cNvPr>
          <p:cNvCxnSpPr/>
          <p:nvPr/>
        </p:nvCxnSpPr>
        <p:spPr>
          <a:xfrm>
            <a:off x="3151163" y="2532190"/>
            <a:ext cx="5827067" cy="0"/>
          </a:xfrm>
          <a:prstGeom prst="line">
            <a:avLst/>
          </a:prstGeom>
          <a:ln w="76200">
            <a:solidFill>
              <a:srgbClr val="FFC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F9E9C38-38F5-A17E-0B3E-E95CB4C24768}"/>
              </a:ext>
            </a:extLst>
          </p:cNvPr>
          <p:cNvCxnSpPr/>
          <p:nvPr/>
        </p:nvCxnSpPr>
        <p:spPr>
          <a:xfrm>
            <a:off x="3162883" y="5258979"/>
            <a:ext cx="5827067" cy="0"/>
          </a:xfrm>
          <a:prstGeom prst="line">
            <a:avLst/>
          </a:prstGeom>
          <a:ln w="76200">
            <a:solidFill>
              <a:srgbClr val="00863D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6CB24B1-4B4D-8408-9690-CDEB9EDACDCF}"/>
              </a:ext>
            </a:extLst>
          </p:cNvPr>
          <p:cNvCxnSpPr>
            <a:cxnSpLocks/>
          </p:cNvCxnSpPr>
          <p:nvPr/>
        </p:nvCxnSpPr>
        <p:spPr>
          <a:xfrm flipV="1">
            <a:off x="3315283" y="3221505"/>
            <a:ext cx="3704495" cy="729183"/>
          </a:xfrm>
          <a:prstGeom prst="line">
            <a:avLst/>
          </a:prstGeom>
          <a:ln w="76200">
            <a:solidFill>
              <a:srgbClr val="FFC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52ACE56-CA61-FD5A-5078-718A115B53D0}"/>
              </a:ext>
            </a:extLst>
          </p:cNvPr>
          <p:cNvCxnSpPr>
            <a:cxnSpLocks/>
          </p:cNvCxnSpPr>
          <p:nvPr/>
        </p:nvCxnSpPr>
        <p:spPr>
          <a:xfrm flipV="1">
            <a:off x="3315283" y="4951831"/>
            <a:ext cx="3704495" cy="726840"/>
          </a:xfrm>
          <a:prstGeom prst="line">
            <a:avLst/>
          </a:prstGeom>
          <a:ln w="76200">
            <a:solidFill>
              <a:srgbClr val="00863D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5F648CE-BFAD-197E-8755-C8836A2FF3A5}"/>
              </a:ext>
            </a:extLst>
          </p:cNvPr>
          <p:cNvCxnSpPr>
            <a:cxnSpLocks/>
          </p:cNvCxnSpPr>
          <p:nvPr/>
        </p:nvCxnSpPr>
        <p:spPr>
          <a:xfrm flipV="1">
            <a:off x="6994804" y="1308299"/>
            <a:ext cx="1887541" cy="1913206"/>
          </a:xfrm>
          <a:prstGeom prst="line">
            <a:avLst/>
          </a:prstGeom>
          <a:ln w="76200">
            <a:solidFill>
              <a:srgbClr val="FFC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764CC20-B7C4-08D0-742A-91CF0E9B9FAD}"/>
              </a:ext>
            </a:extLst>
          </p:cNvPr>
          <p:cNvCxnSpPr>
            <a:cxnSpLocks/>
          </p:cNvCxnSpPr>
          <p:nvPr/>
        </p:nvCxnSpPr>
        <p:spPr>
          <a:xfrm flipV="1">
            <a:off x="6994804" y="3321130"/>
            <a:ext cx="1887541" cy="1636997"/>
          </a:xfrm>
          <a:prstGeom prst="line">
            <a:avLst/>
          </a:prstGeom>
          <a:ln w="76200">
            <a:solidFill>
              <a:srgbClr val="00863D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5B1CC421-FC5E-7CA6-BCBE-BB2F34EA5781}"/>
              </a:ext>
            </a:extLst>
          </p:cNvPr>
          <p:cNvSpPr txBox="1"/>
          <p:nvPr/>
        </p:nvSpPr>
        <p:spPr>
          <a:xfrm>
            <a:off x="8872021" y="827650"/>
            <a:ext cx="1954596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b="1" dirty="0">
                <a:solidFill>
                  <a:srgbClr val="FF0000"/>
                </a:solidFill>
              </a:rPr>
              <a:t>AVERAGE</a:t>
            </a:r>
          </a:p>
          <a:p>
            <a:pPr algn="ctr"/>
            <a:r>
              <a:rPr lang="en-AU" sz="2400" b="1" dirty="0">
                <a:solidFill>
                  <a:srgbClr val="FF0000"/>
                </a:solidFill>
              </a:rPr>
              <a:t>‘Q4’ </a:t>
            </a:r>
            <a:r>
              <a:rPr lang="en-AU" sz="2400" b="1" u="sng" dirty="0">
                <a:solidFill>
                  <a:srgbClr val="FF0000"/>
                </a:solidFill>
              </a:rPr>
              <a:t>STUDENT</a:t>
            </a:r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pPr algn="ctr"/>
            <a:r>
              <a:rPr lang="en-AU" sz="2400" b="1" dirty="0">
                <a:solidFill>
                  <a:srgbClr val="FF0000"/>
                </a:solidFill>
              </a:rPr>
              <a:t>AVERAGE</a:t>
            </a:r>
          </a:p>
          <a:p>
            <a:pPr algn="ctr"/>
            <a:r>
              <a:rPr lang="en-AU" sz="2400" b="1" dirty="0">
                <a:solidFill>
                  <a:srgbClr val="FF0000"/>
                </a:solidFill>
              </a:rPr>
              <a:t>‘Q1’ </a:t>
            </a:r>
            <a:r>
              <a:rPr lang="en-AU" sz="2400" b="1" u="sng" dirty="0">
                <a:solidFill>
                  <a:srgbClr val="FF0000"/>
                </a:solidFill>
              </a:rPr>
              <a:t>STUDENT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C59D4B6-0153-CB34-9734-3F226D1D5A05}"/>
              </a:ext>
            </a:extLst>
          </p:cNvPr>
          <p:cNvSpPr txBox="1"/>
          <p:nvPr/>
        </p:nvSpPr>
        <p:spPr>
          <a:xfrm>
            <a:off x="1409647" y="141225"/>
            <a:ext cx="72314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What tends to happen to the scores of students who move up or down the school ladder?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2311363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1" descr="Chart, bar chart&#10;&#10;Description automatically generated">
            <a:extLst>
              <a:ext uri="{FF2B5EF4-FFF2-40B4-BE49-F238E27FC236}">
                <a16:creationId xmlns:a16="http://schemas.microsoft.com/office/drawing/2014/main" id="{7E9A8DCC-37F9-5B4A-4154-E2D6C8088D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147" y="353341"/>
            <a:ext cx="5627802" cy="6151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8061A8E-6806-0CE2-917A-F12D06A9D20B}"/>
              </a:ext>
            </a:extLst>
          </p:cNvPr>
          <p:cNvSpPr/>
          <p:nvPr/>
        </p:nvSpPr>
        <p:spPr>
          <a:xfrm>
            <a:off x="809031" y="353341"/>
            <a:ext cx="3121169" cy="63732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22390A0-734D-C5A3-F681-AD8963249C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852" y="376477"/>
            <a:ext cx="3476057" cy="2831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/>
            <a:r>
              <a:rPr lang="en-US" altLang="en-US" sz="3200" b="1" dirty="0">
                <a:solidFill>
                  <a:srgbClr val="0033C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Changing enrolment </a:t>
            </a: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rgbClr val="0033CC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the ‘bottom’ SES half of schools, </a:t>
            </a:r>
          </a:p>
          <a:p>
            <a:pPr lvl="0" algn="ctr"/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rgbClr val="0033CC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2012 </a:t>
            </a:r>
            <a:r>
              <a:rPr lang="en-US" altLang="en-US" sz="3200" b="1" dirty="0">
                <a:solidFill>
                  <a:srgbClr val="0033C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rgbClr val="0033CC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2018</a:t>
            </a:r>
            <a:endParaRPr lang="en-US" altLang="en-US" sz="2400" b="1" dirty="0">
              <a:solidFill>
                <a:srgbClr val="0033CC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1C2E2B5-E8FB-976D-7D9F-AFEBEFB32223}"/>
              </a:ext>
            </a:extLst>
          </p:cNvPr>
          <p:cNvCxnSpPr>
            <a:cxnSpLocks/>
          </p:cNvCxnSpPr>
          <p:nvPr/>
        </p:nvCxnSpPr>
        <p:spPr>
          <a:xfrm flipV="1">
            <a:off x="4137780" y="1726260"/>
            <a:ext cx="335746" cy="1157617"/>
          </a:xfrm>
          <a:prstGeom prst="straightConnector1">
            <a:avLst/>
          </a:prstGeom>
          <a:ln w="5715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B219062-3783-CCBE-F7CD-60C5490CADF7}"/>
              </a:ext>
            </a:extLst>
          </p:cNvPr>
          <p:cNvCxnSpPr>
            <a:cxnSpLocks/>
          </p:cNvCxnSpPr>
          <p:nvPr/>
        </p:nvCxnSpPr>
        <p:spPr>
          <a:xfrm>
            <a:off x="5205046" y="4256795"/>
            <a:ext cx="520505" cy="329273"/>
          </a:xfrm>
          <a:prstGeom prst="straightConnector1">
            <a:avLst/>
          </a:prstGeom>
          <a:ln w="5715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Chart, line chart">
            <a:extLst>
              <a:ext uri="{FF2B5EF4-FFF2-40B4-BE49-F238E27FC236}">
                <a16:creationId xmlns:a16="http://schemas.microsoft.com/office/drawing/2014/main" id="{B493136E-228C-3FF8-70BF-50ADD230F4C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9746" y="499588"/>
            <a:ext cx="3615303" cy="2829756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09CC997C-B3E2-4859-AFA1-5A64225D860D}"/>
              </a:ext>
            </a:extLst>
          </p:cNvPr>
          <p:cNvSpPr txBox="1"/>
          <p:nvPr/>
        </p:nvSpPr>
        <p:spPr>
          <a:xfrm rot="17959722">
            <a:off x="2055801" y="3231273"/>
            <a:ext cx="2968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dirty="0">
                <a:solidFill>
                  <a:srgbClr val="0033C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They are getting more of t</a:t>
            </a:r>
            <a:r>
              <a:rPr kumimoji="0" lang="en-US" altLang="en-US" sz="1800" i="0" u="none" strike="noStrike" cap="none" normalizeH="0" baseline="0" dirty="0">
                <a:ln>
                  <a:noFill/>
                </a:ln>
                <a:solidFill>
                  <a:srgbClr val="0033CC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 most 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33CC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disadvantaged</a:t>
            </a:r>
            <a:r>
              <a:rPr kumimoji="0" lang="en-US" altLang="en-US" sz="1800" i="0" u="none" strike="noStrike" cap="none" normalizeH="0" baseline="0" dirty="0">
                <a:ln>
                  <a:noFill/>
                </a:ln>
                <a:solidFill>
                  <a:srgbClr val="0033CC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endParaRPr lang="en-AU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3B188C2-EAFA-8E9C-5241-E12D0CA64125}"/>
              </a:ext>
            </a:extLst>
          </p:cNvPr>
          <p:cNvSpPr txBox="1"/>
          <p:nvPr/>
        </p:nvSpPr>
        <p:spPr>
          <a:xfrm rot="1524427">
            <a:off x="4989727" y="3901714"/>
            <a:ext cx="296828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en-US" dirty="0">
                <a:solidFill>
                  <a:srgbClr val="0033C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 and fewer of t</a:t>
            </a:r>
            <a:r>
              <a:rPr kumimoji="0" lang="en-US" altLang="en-US" sz="1800" i="0" u="none" strike="noStrike" cap="none" normalizeH="0" baseline="0" dirty="0">
                <a:ln>
                  <a:noFill/>
                </a:ln>
                <a:solidFill>
                  <a:srgbClr val="0033CC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 most 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33CC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advantaged</a:t>
            </a:r>
            <a:r>
              <a:rPr kumimoji="0" lang="en-US" altLang="en-US" sz="1800" i="0" u="none" strike="noStrike" cap="none" normalizeH="0" baseline="0" dirty="0">
                <a:ln>
                  <a:noFill/>
                </a:ln>
                <a:solidFill>
                  <a:srgbClr val="0033CC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AU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63531CE-E94D-41FF-60DC-3EA82235FE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053" y="4871327"/>
            <a:ext cx="1576961" cy="187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33CC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By average Q1 and Q4 enrolment share.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All Australian schools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Source: My School 2012 and 2018.</a:t>
            </a:r>
            <a:endParaRPr kumimoji="0" lang="en-AU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8142B56-55F4-12E3-6BBD-2F1824436601}"/>
              </a:ext>
            </a:extLst>
          </p:cNvPr>
          <p:cNvSpPr txBox="1"/>
          <p:nvPr/>
        </p:nvSpPr>
        <p:spPr>
          <a:xfrm>
            <a:off x="5906425" y="4600136"/>
            <a:ext cx="712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10%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271C9A5-2183-F9BC-59AE-C1877392A6AE}"/>
              </a:ext>
            </a:extLst>
          </p:cNvPr>
          <p:cNvSpPr txBox="1"/>
          <p:nvPr/>
        </p:nvSpPr>
        <p:spPr>
          <a:xfrm>
            <a:off x="5914567" y="2883877"/>
            <a:ext cx="712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30%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16305F9-C76A-DFA8-D026-5415145A7F97}"/>
              </a:ext>
            </a:extLst>
          </p:cNvPr>
          <p:cNvSpPr txBox="1"/>
          <p:nvPr/>
        </p:nvSpPr>
        <p:spPr>
          <a:xfrm>
            <a:off x="5926287" y="1249679"/>
            <a:ext cx="712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50%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6235B53-E672-BB9C-5C3B-AC26CAE32C35}"/>
              </a:ext>
            </a:extLst>
          </p:cNvPr>
          <p:cNvSpPr txBox="1"/>
          <p:nvPr/>
        </p:nvSpPr>
        <p:spPr>
          <a:xfrm>
            <a:off x="8089742" y="381477"/>
            <a:ext cx="3855307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b="1" dirty="0"/>
              <a:t>Australian achievement trends </a:t>
            </a:r>
          </a:p>
          <a:p>
            <a:pPr algn="ctr"/>
            <a:r>
              <a:rPr lang="en-AU" b="1" dirty="0"/>
              <a:t>in PISA since 2000</a:t>
            </a:r>
          </a:p>
          <a:p>
            <a:pPr algn="ctr"/>
            <a:endParaRPr lang="en-AU" b="1" dirty="0"/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C0F494C2-17F0-2D7F-B700-96218179C741}"/>
              </a:ext>
            </a:extLst>
          </p:cNvPr>
          <p:cNvSpPr/>
          <p:nvPr/>
        </p:nvSpPr>
        <p:spPr>
          <a:xfrm rot="20661465">
            <a:off x="6850561" y="1577103"/>
            <a:ext cx="1273171" cy="1761891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791FDA9-C6E7-EFE7-8610-0169E91DA1FE}"/>
              </a:ext>
            </a:extLst>
          </p:cNvPr>
          <p:cNvSpPr txBox="1"/>
          <p:nvPr/>
        </p:nvSpPr>
        <p:spPr>
          <a:xfrm>
            <a:off x="7179750" y="1745104"/>
            <a:ext cx="6068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000" b="1" dirty="0">
                <a:latin typeface="Cooper Black" panose="0208090404030B0204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363160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 animBg="1"/>
      <p:bldP spid="19" grpId="0" animBg="1"/>
      <p:bldP spid="20" grpId="0" animBg="1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9">
            <a:extLst>
              <a:ext uri="{FF2B5EF4-FFF2-40B4-BE49-F238E27FC236}">
                <a16:creationId xmlns:a16="http://schemas.microsoft.com/office/drawing/2014/main" id="{74C78F83-8002-4B19-99E6-D09F59CA1C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583" y="1320185"/>
            <a:ext cx="26115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r>
              <a:rPr lang="en-US" sz="4000" b="1" i="1" dirty="0">
                <a:solidFill>
                  <a:srgbClr val="13017F"/>
                </a:solidFill>
              </a:rPr>
              <a:t>Where have the HSC high achievers gone?</a:t>
            </a:r>
          </a:p>
          <a:p>
            <a:pPr algn="ctr"/>
            <a:endParaRPr lang="en-US" sz="2400" b="1" i="1" dirty="0">
              <a:solidFill>
                <a:srgbClr val="13017F"/>
              </a:solidFill>
            </a:endParaRPr>
          </a:p>
        </p:txBody>
      </p:sp>
      <p:sp>
        <p:nvSpPr>
          <p:cNvPr id="6" name="TextBox 24">
            <a:extLst>
              <a:ext uri="{FF2B5EF4-FFF2-40B4-BE49-F238E27FC236}">
                <a16:creationId xmlns:a16="http://schemas.microsoft.com/office/drawing/2014/main" id="{61F081A3-5472-AF01-8EC3-7902A21717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1085" y="351313"/>
            <a:ext cx="533400" cy="5948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r">
              <a:lnSpc>
                <a:spcPts val="1200"/>
              </a:lnSpc>
            </a:pPr>
            <a:r>
              <a:rPr lang="en-US" sz="1400" dirty="0"/>
              <a:t>  </a:t>
            </a:r>
          </a:p>
          <a:p>
            <a:pPr algn="r">
              <a:lnSpc>
                <a:spcPts val="1200"/>
              </a:lnSpc>
            </a:pPr>
            <a:r>
              <a:rPr lang="en-US" sz="1400" dirty="0"/>
              <a:t>60</a:t>
            </a:r>
          </a:p>
          <a:p>
            <a:pPr algn="r">
              <a:lnSpc>
                <a:spcPts val="1200"/>
              </a:lnSpc>
            </a:pPr>
            <a:endParaRPr lang="en-US" sz="1400" dirty="0"/>
          </a:p>
          <a:p>
            <a:pPr algn="r">
              <a:lnSpc>
                <a:spcPts val="1200"/>
              </a:lnSpc>
            </a:pPr>
            <a:endParaRPr lang="en-US" sz="1400" dirty="0"/>
          </a:p>
          <a:p>
            <a:pPr algn="r">
              <a:lnSpc>
                <a:spcPts val="1200"/>
              </a:lnSpc>
            </a:pPr>
            <a:r>
              <a:rPr lang="en-US" sz="1400" dirty="0"/>
              <a:t>55</a:t>
            </a:r>
          </a:p>
          <a:p>
            <a:pPr algn="r">
              <a:lnSpc>
                <a:spcPts val="1200"/>
              </a:lnSpc>
            </a:pPr>
            <a:endParaRPr lang="en-US" sz="1400" dirty="0"/>
          </a:p>
          <a:p>
            <a:pPr algn="r">
              <a:lnSpc>
                <a:spcPts val="1200"/>
              </a:lnSpc>
            </a:pPr>
            <a:endParaRPr lang="en-US" sz="1400" dirty="0"/>
          </a:p>
          <a:p>
            <a:pPr algn="r">
              <a:lnSpc>
                <a:spcPts val="1200"/>
              </a:lnSpc>
            </a:pPr>
            <a:r>
              <a:rPr lang="en-US" sz="1400" dirty="0"/>
              <a:t>50</a:t>
            </a:r>
          </a:p>
          <a:p>
            <a:pPr algn="r">
              <a:lnSpc>
                <a:spcPts val="1200"/>
              </a:lnSpc>
            </a:pPr>
            <a:endParaRPr lang="en-US" sz="1400" dirty="0"/>
          </a:p>
          <a:p>
            <a:pPr algn="r">
              <a:lnSpc>
                <a:spcPts val="1200"/>
              </a:lnSpc>
            </a:pPr>
            <a:endParaRPr lang="en-US" sz="1400" dirty="0"/>
          </a:p>
          <a:p>
            <a:pPr algn="r">
              <a:lnSpc>
                <a:spcPts val="1200"/>
              </a:lnSpc>
            </a:pPr>
            <a:r>
              <a:rPr lang="en-US" sz="1400" dirty="0"/>
              <a:t>45</a:t>
            </a:r>
          </a:p>
          <a:p>
            <a:pPr algn="r">
              <a:lnSpc>
                <a:spcPts val="1200"/>
              </a:lnSpc>
            </a:pPr>
            <a:endParaRPr lang="en-US" sz="1400" dirty="0"/>
          </a:p>
          <a:p>
            <a:pPr algn="r">
              <a:lnSpc>
                <a:spcPts val="1200"/>
              </a:lnSpc>
            </a:pPr>
            <a:endParaRPr lang="en-US" sz="1400" dirty="0"/>
          </a:p>
          <a:p>
            <a:pPr algn="r">
              <a:lnSpc>
                <a:spcPts val="1200"/>
              </a:lnSpc>
            </a:pPr>
            <a:r>
              <a:rPr lang="en-US" sz="1400" dirty="0"/>
              <a:t>40</a:t>
            </a:r>
          </a:p>
          <a:p>
            <a:pPr algn="r">
              <a:lnSpc>
                <a:spcPts val="1200"/>
              </a:lnSpc>
            </a:pPr>
            <a:endParaRPr lang="en-US" sz="1400" dirty="0"/>
          </a:p>
          <a:p>
            <a:pPr algn="r">
              <a:lnSpc>
                <a:spcPts val="1200"/>
              </a:lnSpc>
            </a:pPr>
            <a:endParaRPr lang="en-US" sz="1400" dirty="0"/>
          </a:p>
          <a:p>
            <a:pPr algn="r">
              <a:lnSpc>
                <a:spcPts val="1200"/>
              </a:lnSpc>
            </a:pPr>
            <a:r>
              <a:rPr lang="en-US" sz="1400" dirty="0"/>
              <a:t>35</a:t>
            </a:r>
          </a:p>
          <a:p>
            <a:pPr algn="r">
              <a:lnSpc>
                <a:spcPts val="1200"/>
              </a:lnSpc>
            </a:pPr>
            <a:endParaRPr lang="en-US" sz="1400" dirty="0"/>
          </a:p>
          <a:p>
            <a:pPr algn="r">
              <a:lnSpc>
                <a:spcPts val="1200"/>
              </a:lnSpc>
            </a:pPr>
            <a:endParaRPr lang="en-US" sz="1400" dirty="0"/>
          </a:p>
          <a:p>
            <a:pPr algn="r">
              <a:lnSpc>
                <a:spcPts val="1200"/>
              </a:lnSpc>
            </a:pPr>
            <a:r>
              <a:rPr lang="en-US" sz="1400" dirty="0"/>
              <a:t>30</a:t>
            </a:r>
          </a:p>
          <a:p>
            <a:pPr algn="r">
              <a:lnSpc>
                <a:spcPts val="1200"/>
              </a:lnSpc>
            </a:pPr>
            <a:endParaRPr lang="en-US" sz="1400" dirty="0"/>
          </a:p>
          <a:p>
            <a:pPr algn="r">
              <a:lnSpc>
                <a:spcPts val="1200"/>
              </a:lnSpc>
            </a:pPr>
            <a:endParaRPr lang="en-US" sz="1400" dirty="0"/>
          </a:p>
          <a:p>
            <a:pPr algn="r">
              <a:lnSpc>
                <a:spcPts val="1200"/>
              </a:lnSpc>
            </a:pPr>
            <a:r>
              <a:rPr lang="en-US" sz="1400" dirty="0"/>
              <a:t>25</a:t>
            </a:r>
          </a:p>
          <a:p>
            <a:pPr algn="r">
              <a:lnSpc>
                <a:spcPts val="1200"/>
              </a:lnSpc>
            </a:pPr>
            <a:endParaRPr lang="en-US" sz="1400" dirty="0"/>
          </a:p>
          <a:p>
            <a:pPr algn="r">
              <a:lnSpc>
                <a:spcPts val="1200"/>
              </a:lnSpc>
            </a:pPr>
            <a:endParaRPr lang="en-US" sz="1400" dirty="0"/>
          </a:p>
          <a:p>
            <a:pPr algn="r">
              <a:lnSpc>
                <a:spcPts val="1200"/>
              </a:lnSpc>
            </a:pPr>
            <a:r>
              <a:rPr lang="en-US" sz="1400" dirty="0"/>
              <a:t>20</a:t>
            </a:r>
          </a:p>
          <a:p>
            <a:pPr algn="r">
              <a:lnSpc>
                <a:spcPts val="1200"/>
              </a:lnSpc>
            </a:pPr>
            <a:endParaRPr lang="en-US" sz="1400" dirty="0"/>
          </a:p>
          <a:p>
            <a:pPr algn="r">
              <a:lnSpc>
                <a:spcPts val="1200"/>
              </a:lnSpc>
            </a:pPr>
            <a:endParaRPr lang="en-US" sz="1400" dirty="0"/>
          </a:p>
          <a:p>
            <a:pPr algn="r">
              <a:lnSpc>
                <a:spcPts val="1200"/>
              </a:lnSpc>
            </a:pPr>
            <a:r>
              <a:rPr lang="en-US" sz="1400" dirty="0"/>
              <a:t>15</a:t>
            </a:r>
          </a:p>
          <a:p>
            <a:pPr algn="r">
              <a:lnSpc>
                <a:spcPts val="1200"/>
              </a:lnSpc>
            </a:pPr>
            <a:endParaRPr lang="en-US" sz="1400" dirty="0"/>
          </a:p>
          <a:p>
            <a:pPr algn="r">
              <a:lnSpc>
                <a:spcPts val="1200"/>
              </a:lnSpc>
            </a:pPr>
            <a:endParaRPr lang="en-US" sz="1400" dirty="0"/>
          </a:p>
          <a:p>
            <a:pPr algn="r">
              <a:lnSpc>
                <a:spcPts val="1200"/>
              </a:lnSpc>
            </a:pPr>
            <a:r>
              <a:rPr lang="en-US" sz="1400" dirty="0"/>
              <a:t>10</a:t>
            </a:r>
          </a:p>
          <a:p>
            <a:pPr algn="r">
              <a:lnSpc>
                <a:spcPts val="1200"/>
              </a:lnSpc>
            </a:pPr>
            <a:endParaRPr lang="en-US" sz="1400" dirty="0"/>
          </a:p>
          <a:p>
            <a:pPr algn="r">
              <a:lnSpc>
                <a:spcPts val="1200"/>
              </a:lnSpc>
            </a:pPr>
            <a:endParaRPr lang="en-US" sz="1400" dirty="0"/>
          </a:p>
          <a:p>
            <a:pPr algn="r">
              <a:lnSpc>
                <a:spcPts val="1200"/>
              </a:lnSpc>
            </a:pPr>
            <a:r>
              <a:rPr lang="en-US" sz="1400" dirty="0"/>
              <a:t>5</a:t>
            </a:r>
          </a:p>
          <a:p>
            <a:pPr algn="r">
              <a:lnSpc>
                <a:spcPts val="1200"/>
              </a:lnSpc>
            </a:pPr>
            <a:endParaRPr lang="en-US" sz="1400" dirty="0"/>
          </a:p>
          <a:p>
            <a:pPr algn="r">
              <a:lnSpc>
                <a:spcPts val="1200"/>
              </a:lnSpc>
            </a:pPr>
            <a:endParaRPr lang="en-US" sz="1400" dirty="0"/>
          </a:p>
          <a:p>
            <a:pPr algn="r">
              <a:lnSpc>
                <a:spcPts val="1200"/>
              </a:lnSpc>
            </a:pPr>
            <a:r>
              <a:rPr lang="en-US" sz="1400" dirty="0"/>
              <a:t>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9237892-9A64-27C6-58B1-E1BF58A32FA1}"/>
              </a:ext>
            </a:extLst>
          </p:cNvPr>
          <p:cNvSpPr txBox="1"/>
          <p:nvPr/>
        </p:nvSpPr>
        <p:spPr>
          <a:xfrm rot="16200000">
            <a:off x="730840" y="2921999"/>
            <a:ext cx="5369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r>
              <a:rPr lang="en-US" sz="2000" dirty="0"/>
              <a:t>Percentage share of </a:t>
            </a:r>
          </a:p>
          <a:p>
            <a:pPr algn="ctr"/>
            <a:r>
              <a:rPr lang="en-US" sz="2000" dirty="0"/>
              <a:t>NSW HSC Distinguished Achievers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3D6F89C-1A34-EF90-58A8-BC45BD74F84D}"/>
              </a:ext>
            </a:extLst>
          </p:cNvPr>
          <p:cNvCxnSpPr>
            <a:cxnSpLocks/>
          </p:cNvCxnSpPr>
          <p:nvPr/>
        </p:nvCxnSpPr>
        <p:spPr>
          <a:xfrm flipV="1">
            <a:off x="4276113" y="1959370"/>
            <a:ext cx="4660135" cy="11654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A917C94-EC53-4C50-944D-A00B4CC64D72}"/>
              </a:ext>
            </a:extLst>
          </p:cNvPr>
          <p:cNvCxnSpPr>
            <a:cxnSpLocks/>
          </p:cNvCxnSpPr>
          <p:nvPr/>
        </p:nvCxnSpPr>
        <p:spPr>
          <a:xfrm>
            <a:off x="4282959" y="3810203"/>
            <a:ext cx="46594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589AE35-0EE2-1F4F-B93B-488D719F2218}"/>
              </a:ext>
            </a:extLst>
          </p:cNvPr>
          <p:cNvCxnSpPr>
            <a:cxnSpLocks/>
          </p:cNvCxnSpPr>
          <p:nvPr/>
        </p:nvCxnSpPr>
        <p:spPr>
          <a:xfrm flipV="1">
            <a:off x="4282959" y="1496661"/>
            <a:ext cx="4664306" cy="47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31A2C44-D5EB-90CE-4D5B-1B11DB02542A}"/>
              </a:ext>
            </a:extLst>
          </p:cNvPr>
          <p:cNvCxnSpPr>
            <a:cxnSpLocks/>
          </p:cNvCxnSpPr>
          <p:nvPr/>
        </p:nvCxnSpPr>
        <p:spPr>
          <a:xfrm>
            <a:off x="4282959" y="2409643"/>
            <a:ext cx="4642272" cy="14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5750871-2E53-EFB7-B3B9-8FAAB6B99914}"/>
              </a:ext>
            </a:extLst>
          </p:cNvPr>
          <p:cNvCxnSpPr>
            <a:cxnSpLocks/>
          </p:cNvCxnSpPr>
          <p:nvPr/>
        </p:nvCxnSpPr>
        <p:spPr>
          <a:xfrm>
            <a:off x="4282959" y="3325461"/>
            <a:ext cx="4653289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058148A-1939-8590-AB4C-70482091AF49}"/>
              </a:ext>
            </a:extLst>
          </p:cNvPr>
          <p:cNvCxnSpPr>
            <a:cxnSpLocks/>
          </p:cNvCxnSpPr>
          <p:nvPr/>
        </p:nvCxnSpPr>
        <p:spPr>
          <a:xfrm flipV="1">
            <a:off x="4282959" y="2862753"/>
            <a:ext cx="4642272" cy="55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7C73D34-027A-5CB8-194E-73E1CAE4E4EB}"/>
              </a:ext>
            </a:extLst>
          </p:cNvPr>
          <p:cNvCxnSpPr>
            <a:cxnSpLocks/>
          </p:cNvCxnSpPr>
          <p:nvPr/>
        </p:nvCxnSpPr>
        <p:spPr>
          <a:xfrm>
            <a:off x="4282959" y="4702570"/>
            <a:ext cx="464227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0F33282-5A7F-0B44-726C-567AF1DFF140}"/>
              </a:ext>
            </a:extLst>
          </p:cNvPr>
          <p:cNvCxnSpPr>
            <a:cxnSpLocks/>
          </p:cNvCxnSpPr>
          <p:nvPr/>
        </p:nvCxnSpPr>
        <p:spPr>
          <a:xfrm flipV="1">
            <a:off x="4276113" y="4239861"/>
            <a:ext cx="4649118" cy="82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8BBA6D6-9865-1CF6-1B77-DF0BFBD2D206}"/>
              </a:ext>
            </a:extLst>
          </p:cNvPr>
          <p:cNvCxnSpPr>
            <a:cxnSpLocks/>
          </p:cNvCxnSpPr>
          <p:nvPr/>
        </p:nvCxnSpPr>
        <p:spPr>
          <a:xfrm>
            <a:off x="4276113" y="5154261"/>
            <a:ext cx="46601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E3C5EDD-505A-3484-5928-B34DC4715192}"/>
              </a:ext>
            </a:extLst>
          </p:cNvPr>
          <p:cNvCxnSpPr>
            <a:cxnSpLocks/>
          </p:cNvCxnSpPr>
          <p:nvPr/>
        </p:nvCxnSpPr>
        <p:spPr>
          <a:xfrm>
            <a:off x="4282959" y="6068661"/>
            <a:ext cx="464227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FF2520B-93AC-539B-61A0-6FEC82CEC899}"/>
              </a:ext>
            </a:extLst>
          </p:cNvPr>
          <p:cNvCxnSpPr>
            <a:cxnSpLocks/>
          </p:cNvCxnSpPr>
          <p:nvPr/>
        </p:nvCxnSpPr>
        <p:spPr>
          <a:xfrm>
            <a:off x="4282959" y="5605953"/>
            <a:ext cx="465328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0DDA63C-7C37-597A-3DD2-F6A0403EE078}"/>
              </a:ext>
            </a:extLst>
          </p:cNvPr>
          <p:cNvCxnSpPr>
            <a:cxnSpLocks/>
          </p:cNvCxnSpPr>
          <p:nvPr/>
        </p:nvCxnSpPr>
        <p:spPr>
          <a:xfrm flipV="1">
            <a:off x="4276113" y="551395"/>
            <a:ext cx="3858" cy="56715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A2435856-BEA2-1679-B142-BF0E945D6297}"/>
              </a:ext>
            </a:extLst>
          </p:cNvPr>
          <p:cNvCxnSpPr>
            <a:cxnSpLocks/>
          </p:cNvCxnSpPr>
          <p:nvPr/>
        </p:nvCxnSpPr>
        <p:spPr>
          <a:xfrm flipV="1">
            <a:off x="8924313" y="563049"/>
            <a:ext cx="3527" cy="5656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C3354FD0-76B5-5D23-9D6D-486F0A3C31CB}"/>
              </a:ext>
            </a:extLst>
          </p:cNvPr>
          <p:cNvCxnSpPr>
            <a:cxnSpLocks/>
          </p:cNvCxnSpPr>
          <p:nvPr/>
        </p:nvCxnSpPr>
        <p:spPr>
          <a:xfrm flipV="1">
            <a:off x="4282959" y="1047178"/>
            <a:ext cx="4631506" cy="53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4F3ECBD1-0642-52AB-521E-A0DC9DFE3908}"/>
              </a:ext>
            </a:extLst>
          </p:cNvPr>
          <p:cNvCxnSpPr>
            <a:cxnSpLocks/>
          </p:cNvCxnSpPr>
          <p:nvPr/>
        </p:nvCxnSpPr>
        <p:spPr>
          <a:xfrm flipV="1">
            <a:off x="4276113" y="633904"/>
            <a:ext cx="4666290" cy="686281"/>
          </a:xfrm>
          <a:prstGeom prst="line">
            <a:avLst/>
          </a:prstGeom>
          <a:ln w="101600">
            <a:solidFill>
              <a:srgbClr val="00863D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063D5A66-1DD8-A026-0A5E-99793FB3D9CC}"/>
              </a:ext>
            </a:extLst>
          </p:cNvPr>
          <p:cNvCxnSpPr>
            <a:cxnSpLocks/>
          </p:cNvCxnSpPr>
          <p:nvPr/>
        </p:nvCxnSpPr>
        <p:spPr>
          <a:xfrm>
            <a:off x="4261740" y="556786"/>
            <a:ext cx="46527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1DCE6263-0963-5202-9FA6-F488D2454A8B}"/>
              </a:ext>
            </a:extLst>
          </p:cNvPr>
          <p:cNvCxnSpPr>
            <a:cxnSpLocks/>
          </p:cNvCxnSpPr>
          <p:nvPr/>
        </p:nvCxnSpPr>
        <p:spPr>
          <a:xfrm>
            <a:off x="4276113" y="2131851"/>
            <a:ext cx="4666290" cy="760866"/>
          </a:xfrm>
          <a:prstGeom prst="line">
            <a:avLst/>
          </a:prstGeom>
          <a:ln w="1016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89">
            <a:extLst>
              <a:ext uri="{FF2B5EF4-FFF2-40B4-BE49-F238E27FC236}">
                <a16:creationId xmlns:a16="http://schemas.microsoft.com/office/drawing/2014/main" id="{032DC4BD-DE2E-9686-E17A-B646809CD761}"/>
              </a:ext>
            </a:extLst>
          </p:cNvPr>
          <p:cNvSpPr txBox="1"/>
          <p:nvPr/>
        </p:nvSpPr>
        <p:spPr>
          <a:xfrm>
            <a:off x="9249048" y="409160"/>
            <a:ext cx="2286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3200" b="1" u="sng" dirty="0">
                <a:latin typeface="Arial Narrow" pitchFamily="34" charset="0"/>
              </a:rPr>
              <a:t>Higher</a:t>
            </a:r>
            <a:r>
              <a:rPr lang="en-US" sz="3200" b="1" dirty="0">
                <a:latin typeface="Arial Narrow" pitchFamily="34" charset="0"/>
              </a:rPr>
              <a:t> SES schools</a:t>
            </a:r>
          </a:p>
        </p:txBody>
      </p:sp>
      <p:sp>
        <p:nvSpPr>
          <p:cNvPr id="50" name="TextBox 89">
            <a:extLst>
              <a:ext uri="{FF2B5EF4-FFF2-40B4-BE49-F238E27FC236}">
                <a16:creationId xmlns:a16="http://schemas.microsoft.com/office/drawing/2014/main" id="{789233AC-F550-C3EE-1059-8254F14DF467}"/>
              </a:ext>
            </a:extLst>
          </p:cNvPr>
          <p:cNvSpPr txBox="1"/>
          <p:nvPr/>
        </p:nvSpPr>
        <p:spPr>
          <a:xfrm>
            <a:off x="9256308" y="2477444"/>
            <a:ext cx="2286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3200" b="1" u="sng" dirty="0">
                <a:latin typeface="Arial Narrow" pitchFamily="34" charset="0"/>
              </a:rPr>
              <a:t>Lower</a:t>
            </a:r>
            <a:r>
              <a:rPr lang="en-US" sz="3200" b="1" dirty="0">
                <a:latin typeface="Arial Narrow" pitchFamily="34" charset="0"/>
              </a:rPr>
              <a:t> SES schools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B532ED4-6C03-5A5C-AE7F-0A3209CA5D78}"/>
              </a:ext>
            </a:extLst>
          </p:cNvPr>
          <p:cNvSpPr txBox="1"/>
          <p:nvPr/>
        </p:nvSpPr>
        <p:spPr>
          <a:xfrm>
            <a:off x="4093473" y="4179759"/>
            <a:ext cx="13114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 Black" pitchFamily="34" charset="0"/>
              </a:rPr>
              <a:t>2006</a:t>
            </a:r>
            <a:endParaRPr lang="en-AU" sz="3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0B6B548-D75A-2C50-3AA5-191D84DDBFBD}"/>
              </a:ext>
            </a:extLst>
          </p:cNvPr>
          <p:cNvSpPr txBox="1"/>
          <p:nvPr/>
        </p:nvSpPr>
        <p:spPr>
          <a:xfrm>
            <a:off x="7944866" y="4179760"/>
            <a:ext cx="13114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 Black" pitchFamily="34" charset="0"/>
              </a:rPr>
              <a:t>2021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1979359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4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4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57798</TotalTime>
  <Words>306</Words>
  <Application>Microsoft Office PowerPoint</Application>
  <PresentationFormat>Widescreen</PresentationFormat>
  <Paragraphs>134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6" baseType="lpstr">
      <vt:lpstr>Arial</vt:lpstr>
      <vt:lpstr>Arial Black</vt:lpstr>
      <vt:lpstr>Arial Narrow</vt:lpstr>
      <vt:lpstr>Bahnschrift Condensed</vt:lpstr>
      <vt:lpstr>Bahnschrift Light Condensed</vt:lpstr>
      <vt:lpstr>Calibri</vt:lpstr>
      <vt:lpstr>Calibri Light</vt:lpstr>
      <vt:lpstr>Congenial Black</vt:lpstr>
      <vt:lpstr>Cooper Black</vt:lpstr>
      <vt:lpstr>Office Theme</vt:lpstr>
      <vt:lpstr>Institute of  Retired Senior Educational Administrators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Bonnor</dc:creator>
  <cp:lastModifiedBy>Ray Gillies</cp:lastModifiedBy>
  <cp:revision>99</cp:revision>
  <cp:lastPrinted>2023-02-20T05:02:57Z</cp:lastPrinted>
  <dcterms:created xsi:type="dcterms:W3CDTF">2022-08-15T23:01:38Z</dcterms:created>
  <dcterms:modified xsi:type="dcterms:W3CDTF">2023-04-01T03:34:48Z</dcterms:modified>
</cp:coreProperties>
</file>