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4" r:id="rId5"/>
    <p:sldId id="1770" r:id="rId6"/>
    <p:sldId id="1771" r:id="rId7"/>
    <p:sldId id="271" r:id="rId8"/>
    <p:sldId id="272" r:id="rId9"/>
    <p:sldId id="273" r:id="rId10"/>
    <p:sldId id="274" r:id="rId11"/>
    <p:sldId id="257" r:id="rId12"/>
    <p:sldId id="258" r:id="rId13"/>
    <p:sldId id="265" r:id="rId14"/>
    <p:sldId id="267" r:id="rId15"/>
    <p:sldId id="262" r:id="rId16"/>
    <p:sldId id="266" r:id="rId17"/>
    <p:sldId id="268" r:id="rId18"/>
    <p:sldId id="269" r:id="rId19"/>
    <p:sldId id="270" r:id="rId20"/>
    <p:sldId id="1779" r:id="rId21"/>
    <p:sldId id="1772" r:id="rId22"/>
    <p:sldId id="1776" r:id="rId23"/>
    <p:sldId id="1777" r:id="rId24"/>
    <p:sldId id="1778" r:id="rId25"/>
    <p:sldId id="17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61" autoAdjust="0"/>
  </p:normalViewPr>
  <p:slideViewPr>
    <p:cSldViewPr snapToGrid="0">
      <p:cViewPr varScale="1">
        <p:scale>
          <a:sx n="92" d="100"/>
          <a:sy n="92" d="100"/>
        </p:scale>
        <p:origin x="341" y="53"/>
      </p:cViewPr>
      <p:guideLst/>
    </p:cSldViewPr>
  </p:slideViewPr>
  <p:outlineViewPr>
    <p:cViewPr>
      <p:scale>
        <a:sx n="33" d="100"/>
        <a:sy n="33" d="100"/>
      </p:scale>
      <p:origin x="0" y="-39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89081-EE67-40E1-8B2F-CC949D1A069F}"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en-US"/>
        </a:p>
      </dgm:t>
    </dgm:pt>
    <dgm:pt modelId="{CBA6E775-C4C1-4607-A9B7-371F34829C5D}">
      <dgm:prSet phldrT="[Text]"/>
      <dgm:spPr/>
      <dgm:t>
        <a:bodyPr/>
        <a:lstStyle/>
        <a:p>
          <a:r>
            <a:rPr lang="en-US" dirty="0"/>
            <a:t>1. Provide quality leadership preparation and development</a:t>
          </a:r>
        </a:p>
      </dgm:t>
    </dgm:pt>
    <dgm:pt modelId="{35422B9C-BD42-4148-A701-171C43A06A0F}" type="parTrans" cxnId="{E5B63AF7-09A3-4E16-A10F-926B5D846D0B}">
      <dgm:prSet/>
      <dgm:spPr/>
      <dgm:t>
        <a:bodyPr/>
        <a:lstStyle/>
        <a:p>
          <a:endParaRPr lang="en-US"/>
        </a:p>
      </dgm:t>
    </dgm:pt>
    <dgm:pt modelId="{6D690391-03FA-453E-9029-8346924E5346}" type="sibTrans" cxnId="{E5B63AF7-09A3-4E16-A10F-926B5D846D0B}">
      <dgm:prSet/>
      <dgm:spPr/>
      <dgm:t>
        <a:bodyPr/>
        <a:lstStyle/>
        <a:p>
          <a:endParaRPr lang="en-US"/>
        </a:p>
      </dgm:t>
    </dgm:pt>
    <dgm:pt modelId="{5BC574D6-A8AE-4743-B71A-356D5C8BD7B8}">
      <dgm:prSet phldrT="[Text]"/>
      <dgm:spPr/>
      <dgm:t>
        <a:bodyPr/>
        <a:lstStyle/>
        <a:p>
          <a:r>
            <a:rPr lang="en-US" dirty="0"/>
            <a:t>3. Improve the quality  of services and support to schools.</a:t>
          </a:r>
        </a:p>
      </dgm:t>
    </dgm:pt>
    <dgm:pt modelId="{0B246F1F-1040-47D2-95FE-F28DB463C6D5}" type="parTrans" cxnId="{4DC08CEB-013B-40A8-B879-EF0B36BF93D7}">
      <dgm:prSet/>
      <dgm:spPr/>
      <dgm:t>
        <a:bodyPr/>
        <a:lstStyle/>
        <a:p>
          <a:endParaRPr lang="en-US"/>
        </a:p>
      </dgm:t>
    </dgm:pt>
    <dgm:pt modelId="{68FD8076-FA31-45C7-81A5-2BB231D8ACAE}" type="sibTrans" cxnId="{4DC08CEB-013B-40A8-B879-EF0B36BF93D7}">
      <dgm:prSet/>
      <dgm:spPr/>
      <dgm:t>
        <a:bodyPr/>
        <a:lstStyle/>
        <a:p>
          <a:endParaRPr lang="en-US"/>
        </a:p>
      </dgm:t>
    </dgm:pt>
    <dgm:pt modelId="{A5B25B0B-B6C1-409C-B427-82107FC2DE29}">
      <dgm:prSet phldrT="[Text]"/>
      <dgm:spPr/>
      <dgm:t>
        <a:bodyPr/>
        <a:lstStyle/>
        <a:p>
          <a:r>
            <a:rPr lang="en-US" dirty="0"/>
            <a:t>2. Strengthen collegial support for school leaders</a:t>
          </a:r>
        </a:p>
      </dgm:t>
    </dgm:pt>
    <dgm:pt modelId="{8D1C5F15-CCD4-4B8B-94D3-2238C08CD799}" type="parTrans" cxnId="{CF4C64A2-B09C-46D2-83A3-3BEA2E122948}">
      <dgm:prSet/>
      <dgm:spPr/>
      <dgm:t>
        <a:bodyPr/>
        <a:lstStyle/>
        <a:p>
          <a:endParaRPr lang="en-US"/>
        </a:p>
      </dgm:t>
    </dgm:pt>
    <dgm:pt modelId="{7CB9B0FB-06F4-43AD-976E-1F32CDEE3CF1}" type="sibTrans" cxnId="{CF4C64A2-B09C-46D2-83A3-3BEA2E122948}">
      <dgm:prSet/>
      <dgm:spPr/>
      <dgm:t>
        <a:bodyPr/>
        <a:lstStyle/>
        <a:p>
          <a:endParaRPr lang="en-US"/>
        </a:p>
      </dgm:t>
    </dgm:pt>
    <dgm:pt modelId="{6213376F-B02C-4F33-AA95-489229A30562}" type="pres">
      <dgm:prSet presAssocID="{D3789081-EE67-40E1-8B2F-CC949D1A069F}" presName="cycle" presStyleCnt="0">
        <dgm:presLayoutVars>
          <dgm:dir/>
          <dgm:resizeHandles val="exact"/>
        </dgm:presLayoutVars>
      </dgm:prSet>
      <dgm:spPr/>
    </dgm:pt>
    <dgm:pt modelId="{89A45BD8-7D45-4601-8E62-29B4E8E1862D}" type="pres">
      <dgm:prSet presAssocID="{CBA6E775-C4C1-4607-A9B7-371F34829C5D}" presName="node" presStyleLbl="node1" presStyleIdx="0" presStyleCnt="3">
        <dgm:presLayoutVars>
          <dgm:bulletEnabled val="1"/>
        </dgm:presLayoutVars>
      </dgm:prSet>
      <dgm:spPr/>
    </dgm:pt>
    <dgm:pt modelId="{D430B247-BAE5-4EE6-B71D-BC85005A5E37}" type="pres">
      <dgm:prSet presAssocID="{6D690391-03FA-453E-9029-8346924E5346}" presName="sibTrans" presStyleLbl="sibTrans2D1" presStyleIdx="0" presStyleCnt="3" custScaleX="154336" custScaleY="56448"/>
      <dgm:spPr>
        <a:prstGeom prst="mathMinus">
          <a:avLst/>
        </a:prstGeom>
      </dgm:spPr>
    </dgm:pt>
    <dgm:pt modelId="{92205A13-F55E-42AC-81E9-02B21E82279F}" type="pres">
      <dgm:prSet presAssocID="{6D690391-03FA-453E-9029-8346924E5346}" presName="connectorText" presStyleLbl="sibTrans2D1" presStyleIdx="0" presStyleCnt="3"/>
      <dgm:spPr/>
    </dgm:pt>
    <dgm:pt modelId="{19DBEBEE-25DC-48FB-952D-B301B7B00A45}" type="pres">
      <dgm:prSet presAssocID="{5BC574D6-A8AE-4743-B71A-356D5C8BD7B8}" presName="node" presStyleLbl="node1" presStyleIdx="1" presStyleCnt="3">
        <dgm:presLayoutVars>
          <dgm:bulletEnabled val="1"/>
        </dgm:presLayoutVars>
      </dgm:prSet>
      <dgm:spPr/>
    </dgm:pt>
    <dgm:pt modelId="{DA3F01B9-2A29-4EDD-ADF7-CE6D03D0B884}" type="pres">
      <dgm:prSet presAssocID="{68FD8076-FA31-45C7-81A5-2BB231D8ACAE}" presName="sibTrans" presStyleLbl="sibTrans2D1" presStyleIdx="1" presStyleCnt="3" custScaleX="163630" custScaleY="62093"/>
      <dgm:spPr>
        <a:prstGeom prst="mathMinus">
          <a:avLst/>
        </a:prstGeom>
      </dgm:spPr>
    </dgm:pt>
    <dgm:pt modelId="{62E23C0D-9098-4DB9-A2A4-BD1E1245A9A3}" type="pres">
      <dgm:prSet presAssocID="{68FD8076-FA31-45C7-81A5-2BB231D8ACAE}" presName="connectorText" presStyleLbl="sibTrans2D1" presStyleIdx="1" presStyleCnt="3"/>
      <dgm:spPr/>
    </dgm:pt>
    <dgm:pt modelId="{C7E2FF58-2A87-4761-9B25-1DCA2C30BE09}" type="pres">
      <dgm:prSet presAssocID="{A5B25B0B-B6C1-409C-B427-82107FC2DE29}" presName="node" presStyleLbl="node1" presStyleIdx="2" presStyleCnt="3">
        <dgm:presLayoutVars>
          <dgm:bulletEnabled val="1"/>
        </dgm:presLayoutVars>
      </dgm:prSet>
      <dgm:spPr/>
    </dgm:pt>
    <dgm:pt modelId="{305FE718-F6A8-4D5E-ACC3-999B6F3EA2D0}" type="pres">
      <dgm:prSet presAssocID="{7CB9B0FB-06F4-43AD-976E-1F32CDEE3CF1}" presName="sibTrans" presStyleLbl="sibTrans2D1" presStyleIdx="2" presStyleCnt="3" custScaleX="154012" custScaleY="64871"/>
      <dgm:spPr>
        <a:prstGeom prst="mathMinus">
          <a:avLst/>
        </a:prstGeom>
      </dgm:spPr>
    </dgm:pt>
    <dgm:pt modelId="{143F9C23-B9CB-485F-9D8A-AD63B1237050}" type="pres">
      <dgm:prSet presAssocID="{7CB9B0FB-06F4-43AD-976E-1F32CDEE3CF1}" presName="connectorText" presStyleLbl="sibTrans2D1" presStyleIdx="2" presStyleCnt="3"/>
      <dgm:spPr/>
    </dgm:pt>
  </dgm:ptLst>
  <dgm:cxnLst>
    <dgm:cxn modelId="{0E06E300-C622-4608-A53E-019ACC10736E}" type="presOf" srcId="{D3789081-EE67-40E1-8B2F-CC949D1A069F}" destId="{6213376F-B02C-4F33-AA95-489229A30562}" srcOrd="0" destOrd="0" presId="urn:microsoft.com/office/officeart/2005/8/layout/cycle2"/>
    <dgm:cxn modelId="{1302890A-9D36-4B11-A32E-4A674EF6F37E}" type="presOf" srcId="{68FD8076-FA31-45C7-81A5-2BB231D8ACAE}" destId="{DA3F01B9-2A29-4EDD-ADF7-CE6D03D0B884}" srcOrd="0" destOrd="0" presId="urn:microsoft.com/office/officeart/2005/8/layout/cycle2"/>
    <dgm:cxn modelId="{F53C7717-05ED-44FA-B340-7E3FF6AF87F6}" type="presOf" srcId="{7CB9B0FB-06F4-43AD-976E-1F32CDEE3CF1}" destId="{305FE718-F6A8-4D5E-ACC3-999B6F3EA2D0}" srcOrd="0" destOrd="0" presId="urn:microsoft.com/office/officeart/2005/8/layout/cycle2"/>
    <dgm:cxn modelId="{4F920718-6638-4A99-AF02-0302FA180328}" type="presOf" srcId="{6D690391-03FA-453E-9029-8346924E5346}" destId="{92205A13-F55E-42AC-81E9-02B21E82279F}" srcOrd="1" destOrd="0" presId="urn:microsoft.com/office/officeart/2005/8/layout/cycle2"/>
    <dgm:cxn modelId="{92F17C18-2467-40C6-BD73-1AF60BA1948F}" type="presOf" srcId="{6D690391-03FA-453E-9029-8346924E5346}" destId="{D430B247-BAE5-4EE6-B71D-BC85005A5E37}" srcOrd="0" destOrd="0" presId="urn:microsoft.com/office/officeart/2005/8/layout/cycle2"/>
    <dgm:cxn modelId="{3235FD35-9C96-4A2D-9BE9-057B649AAD97}" type="presOf" srcId="{CBA6E775-C4C1-4607-A9B7-371F34829C5D}" destId="{89A45BD8-7D45-4601-8E62-29B4E8E1862D}" srcOrd="0" destOrd="0" presId="urn:microsoft.com/office/officeart/2005/8/layout/cycle2"/>
    <dgm:cxn modelId="{D3EDB551-8577-44E8-A6E1-A12A6C761550}" type="presOf" srcId="{7CB9B0FB-06F4-43AD-976E-1F32CDEE3CF1}" destId="{143F9C23-B9CB-485F-9D8A-AD63B1237050}" srcOrd="1" destOrd="0" presId="urn:microsoft.com/office/officeart/2005/8/layout/cycle2"/>
    <dgm:cxn modelId="{CF4C64A2-B09C-46D2-83A3-3BEA2E122948}" srcId="{D3789081-EE67-40E1-8B2F-CC949D1A069F}" destId="{A5B25B0B-B6C1-409C-B427-82107FC2DE29}" srcOrd="2" destOrd="0" parTransId="{8D1C5F15-CCD4-4B8B-94D3-2238C08CD799}" sibTransId="{7CB9B0FB-06F4-43AD-976E-1F32CDEE3CF1}"/>
    <dgm:cxn modelId="{F91FF3B5-38D2-494A-879E-36516D11CFF3}" type="presOf" srcId="{68FD8076-FA31-45C7-81A5-2BB231D8ACAE}" destId="{62E23C0D-9098-4DB9-A2A4-BD1E1245A9A3}" srcOrd="1" destOrd="0" presId="urn:microsoft.com/office/officeart/2005/8/layout/cycle2"/>
    <dgm:cxn modelId="{3C20C7D1-5A57-4ACB-8A09-8FEB0D2B7AB1}" type="presOf" srcId="{5BC574D6-A8AE-4743-B71A-356D5C8BD7B8}" destId="{19DBEBEE-25DC-48FB-952D-B301B7B00A45}" srcOrd="0" destOrd="0" presId="urn:microsoft.com/office/officeart/2005/8/layout/cycle2"/>
    <dgm:cxn modelId="{180565E4-612C-4BEC-BCA2-4282B4161717}" type="presOf" srcId="{A5B25B0B-B6C1-409C-B427-82107FC2DE29}" destId="{C7E2FF58-2A87-4761-9B25-1DCA2C30BE09}" srcOrd="0" destOrd="0" presId="urn:microsoft.com/office/officeart/2005/8/layout/cycle2"/>
    <dgm:cxn modelId="{4DC08CEB-013B-40A8-B879-EF0B36BF93D7}" srcId="{D3789081-EE67-40E1-8B2F-CC949D1A069F}" destId="{5BC574D6-A8AE-4743-B71A-356D5C8BD7B8}" srcOrd="1" destOrd="0" parTransId="{0B246F1F-1040-47D2-95FE-F28DB463C6D5}" sibTransId="{68FD8076-FA31-45C7-81A5-2BB231D8ACAE}"/>
    <dgm:cxn modelId="{E5B63AF7-09A3-4E16-A10F-926B5D846D0B}" srcId="{D3789081-EE67-40E1-8B2F-CC949D1A069F}" destId="{CBA6E775-C4C1-4607-A9B7-371F34829C5D}" srcOrd="0" destOrd="0" parTransId="{35422B9C-BD42-4148-A701-171C43A06A0F}" sibTransId="{6D690391-03FA-453E-9029-8346924E5346}"/>
    <dgm:cxn modelId="{BAA7DC89-BE31-4906-936A-7323F001DC20}" type="presParOf" srcId="{6213376F-B02C-4F33-AA95-489229A30562}" destId="{89A45BD8-7D45-4601-8E62-29B4E8E1862D}" srcOrd="0" destOrd="0" presId="urn:microsoft.com/office/officeart/2005/8/layout/cycle2"/>
    <dgm:cxn modelId="{80AC3614-8765-4D17-BC8E-0D271A742601}" type="presParOf" srcId="{6213376F-B02C-4F33-AA95-489229A30562}" destId="{D430B247-BAE5-4EE6-B71D-BC85005A5E37}" srcOrd="1" destOrd="0" presId="urn:microsoft.com/office/officeart/2005/8/layout/cycle2"/>
    <dgm:cxn modelId="{77BF91FF-FE22-4FF1-AE94-CF4AFE8BAD22}" type="presParOf" srcId="{D430B247-BAE5-4EE6-B71D-BC85005A5E37}" destId="{92205A13-F55E-42AC-81E9-02B21E82279F}" srcOrd="0" destOrd="0" presId="urn:microsoft.com/office/officeart/2005/8/layout/cycle2"/>
    <dgm:cxn modelId="{68264361-86A9-49F0-B22A-0D494BD2C495}" type="presParOf" srcId="{6213376F-B02C-4F33-AA95-489229A30562}" destId="{19DBEBEE-25DC-48FB-952D-B301B7B00A45}" srcOrd="2" destOrd="0" presId="urn:microsoft.com/office/officeart/2005/8/layout/cycle2"/>
    <dgm:cxn modelId="{5FE7AF68-B6B1-4831-8BFA-531ADB354765}" type="presParOf" srcId="{6213376F-B02C-4F33-AA95-489229A30562}" destId="{DA3F01B9-2A29-4EDD-ADF7-CE6D03D0B884}" srcOrd="3" destOrd="0" presId="urn:microsoft.com/office/officeart/2005/8/layout/cycle2"/>
    <dgm:cxn modelId="{3DF454DD-D156-4E38-9DF3-D79C2F476573}" type="presParOf" srcId="{DA3F01B9-2A29-4EDD-ADF7-CE6D03D0B884}" destId="{62E23C0D-9098-4DB9-A2A4-BD1E1245A9A3}" srcOrd="0" destOrd="0" presId="urn:microsoft.com/office/officeart/2005/8/layout/cycle2"/>
    <dgm:cxn modelId="{77EEB3C6-34B9-46DE-845B-553F6D25C5FC}" type="presParOf" srcId="{6213376F-B02C-4F33-AA95-489229A30562}" destId="{C7E2FF58-2A87-4761-9B25-1DCA2C30BE09}" srcOrd="4" destOrd="0" presId="urn:microsoft.com/office/officeart/2005/8/layout/cycle2"/>
    <dgm:cxn modelId="{101A7EF9-8F61-4E07-A656-524819942AA9}" type="presParOf" srcId="{6213376F-B02C-4F33-AA95-489229A30562}" destId="{305FE718-F6A8-4D5E-ACC3-999B6F3EA2D0}" srcOrd="5" destOrd="0" presId="urn:microsoft.com/office/officeart/2005/8/layout/cycle2"/>
    <dgm:cxn modelId="{11009357-835E-493D-8D5B-A5549F07D7ED}" type="presParOf" srcId="{305FE718-F6A8-4D5E-ACC3-999B6F3EA2D0}" destId="{143F9C23-B9CB-485F-9D8A-AD63B123705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5BD8-7D45-4601-8E62-29B4E8E1862D}">
      <dsp:nvSpPr>
        <dsp:cNvPr id="0" name=""/>
        <dsp:cNvSpPr/>
      </dsp:nvSpPr>
      <dsp:spPr>
        <a:xfrm>
          <a:off x="1790578" y="139"/>
          <a:ext cx="1602030" cy="160203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 Provide quality leadership preparation and development</a:t>
          </a:r>
        </a:p>
      </dsp:txBody>
      <dsp:txXfrm>
        <a:off x="2025190" y="234751"/>
        <a:ext cx="1132806" cy="1132806"/>
      </dsp:txXfrm>
    </dsp:sp>
    <dsp:sp modelId="{D430B247-BAE5-4EE6-B71D-BC85005A5E37}">
      <dsp:nvSpPr>
        <dsp:cNvPr id="0" name=""/>
        <dsp:cNvSpPr/>
      </dsp:nvSpPr>
      <dsp:spPr>
        <a:xfrm rot="3600000">
          <a:off x="2858513" y="1679267"/>
          <a:ext cx="656330" cy="3052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81403" y="1700661"/>
        <a:ext cx="564769" cy="183123"/>
      </dsp:txXfrm>
    </dsp:sp>
    <dsp:sp modelId="{19DBEBEE-25DC-48FB-952D-B301B7B00A45}">
      <dsp:nvSpPr>
        <dsp:cNvPr id="0" name=""/>
        <dsp:cNvSpPr/>
      </dsp:nvSpPr>
      <dsp:spPr>
        <a:xfrm>
          <a:off x="2992783" y="2082418"/>
          <a:ext cx="1602030" cy="160203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Improve the quality  of services and support to schools.</a:t>
          </a:r>
        </a:p>
      </dsp:txBody>
      <dsp:txXfrm>
        <a:off x="3227395" y="2317030"/>
        <a:ext cx="1132806" cy="1132806"/>
      </dsp:txXfrm>
    </dsp:sp>
    <dsp:sp modelId="{DA3F01B9-2A29-4EDD-ADF7-CE6D03D0B884}">
      <dsp:nvSpPr>
        <dsp:cNvPr id="0" name=""/>
        <dsp:cNvSpPr/>
      </dsp:nvSpPr>
      <dsp:spPr>
        <a:xfrm rot="10800000">
          <a:off x="2255702" y="2715569"/>
          <a:ext cx="695853" cy="335727"/>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356420" y="2782714"/>
        <a:ext cx="595135" cy="201437"/>
      </dsp:txXfrm>
    </dsp:sp>
    <dsp:sp modelId="{C7E2FF58-2A87-4761-9B25-1DCA2C30BE09}">
      <dsp:nvSpPr>
        <dsp:cNvPr id="0" name=""/>
        <dsp:cNvSpPr/>
      </dsp:nvSpPr>
      <dsp:spPr>
        <a:xfrm>
          <a:off x="588374" y="2082418"/>
          <a:ext cx="1602030" cy="160203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 Strengthen collegial support for school leaders</a:t>
          </a:r>
        </a:p>
      </dsp:txBody>
      <dsp:txXfrm>
        <a:off x="822986" y="2317030"/>
        <a:ext cx="1132806" cy="1132806"/>
      </dsp:txXfrm>
    </dsp:sp>
    <dsp:sp modelId="{305FE718-F6A8-4D5E-ACC3-999B6F3EA2D0}">
      <dsp:nvSpPr>
        <dsp:cNvPr id="0" name=""/>
        <dsp:cNvSpPr/>
      </dsp:nvSpPr>
      <dsp:spPr>
        <a:xfrm rot="18000000">
          <a:off x="1656997" y="1677343"/>
          <a:ext cx="654952" cy="350747"/>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83303" y="1793055"/>
        <a:ext cx="549728" cy="2104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4091C-1D83-4D55-9F8F-0DA0B92A5D4F}" type="datetimeFigureOut">
              <a:rPr lang="en-AU" smtClean="0"/>
              <a:t>6/05/2022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2FF33-061D-436F-BB6F-F2CF8E434095}" type="slidenum">
              <a:rPr lang="en-AU" smtClean="0"/>
              <a:t>‹#›</a:t>
            </a:fld>
            <a:endParaRPr lang="en-AU"/>
          </a:p>
        </p:txBody>
      </p:sp>
    </p:spTree>
    <p:extLst>
      <p:ext uri="{BB962C8B-B14F-4D97-AF65-F5344CB8AC3E}">
        <p14:creationId xmlns:p14="http://schemas.microsoft.com/office/powerpoint/2010/main" val="88016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 to introduce herself and Mandy</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10793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10</a:t>
            </a:fld>
            <a:endParaRPr lang="en-AU"/>
          </a:p>
        </p:txBody>
      </p:sp>
    </p:spTree>
    <p:extLst>
      <p:ext uri="{BB962C8B-B14F-4D97-AF65-F5344CB8AC3E}">
        <p14:creationId xmlns:p14="http://schemas.microsoft.com/office/powerpoint/2010/main" val="40515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11</a:t>
            </a:fld>
            <a:endParaRPr lang="en-AU"/>
          </a:p>
        </p:txBody>
      </p:sp>
    </p:spTree>
    <p:extLst>
      <p:ext uri="{BB962C8B-B14F-4D97-AF65-F5344CB8AC3E}">
        <p14:creationId xmlns:p14="http://schemas.microsoft.com/office/powerpoint/2010/main" val="87337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12</a:t>
            </a:fld>
            <a:endParaRPr lang="en-AU"/>
          </a:p>
        </p:txBody>
      </p:sp>
    </p:spTree>
    <p:extLst>
      <p:ext uri="{BB962C8B-B14F-4D97-AF65-F5344CB8AC3E}">
        <p14:creationId xmlns:p14="http://schemas.microsoft.com/office/powerpoint/2010/main" val="397799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13</a:t>
            </a:fld>
            <a:endParaRPr lang="en-AU"/>
          </a:p>
        </p:txBody>
      </p:sp>
    </p:spTree>
    <p:extLst>
      <p:ext uri="{BB962C8B-B14F-4D97-AF65-F5344CB8AC3E}">
        <p14:creationId xmlns:p14="http://schemas.microsoft.com/office/powerpoint/2010/main" val="39302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14</a:t>
            </a:fld>
            <a:endParaRPr lang="en-AU"/>
          </a:p>
        </p:txBody>
      </p:sp>
    </p:spTree>
    <p:extLst>
      <p:ext uri="{BB962C8B-B14F-4D97-AF65-F5344CB8AC3E}">
        <p14:creationId xmlns:p14="http://schemas.microsoft.com/office/powerpoint/2010/main" val="2330349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15</a:t>
            </a:fld>
            <a:endParaRPr lang="en-AU"/>
          </a:p>
        </p:txBody>
      </p:sp>
    </p:spTree>
    <p:extLst>
      <p:ext uri="{BB962C8B-B14F-4D97-AF65-F5344CB8AC3E}">
        <p14:creationId xmlns:p14="http://schemas.microsoft.com/office/powerpoint/2010/main" val="95483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10"/>
          </p:nvPr>
        </p:nvSpPr>
        <p:spPr/>
        <p:txBody>
          <a:bodyPr/>
          <a:lstStyle/>
          <a:p>
            <a:fld id="{1F72FF33-061D-436F-BB6F-F2CF8E434095}" type="slidenum">
              <a:rPr lang="en-AU" smtClean="0"/>
              <a:t>16</a:t>
            </a:fld>
            <a:endParaRPr lang="en-AU"/>
          </a:p>
        </p:txBody>
      </p:sp>
    </p:spTree>
    <p:extLst>
      <p:ext uri="{BB962C8B-B14F-4D97-AF65-F5344CB8AC3E}">
        <p14:creationId xmlns:p14="http://schemas.microsoft.com/office/powerpoint/2010/main" val="391691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 to unpack pictures then hand over to Mandy</a:t>
            </a:r>
          </a:p>
        </p:txBody>
      </p:sp>
      <p:sp>
        <p:nvSpPr>
          <p:cNvPr id="4" name="Slide Number Placeholder 3"/>
          <p:cNvSpPr>
            <a:spLocks noGrp="1"/>
          </p:cNvSpPr>
          <p:nvPr>
            <p:ph type="sldNum" sz="quarter" idx="5"/>
          </p:nvPr>
        </p:nvSpPr>
        <p:spPr/>
        <p:txBody>
          <a:bodyPr/>
          <a:lstStyle/>
          <a:p>
            <a:fld id="{1F72FF33-061D-436F-BB6F-F2CF8E434095}" type="slidenum">
              <a:rPr lang="en-AU" smtClean="0"/>
              <a:t>17</a:t>
            </a:fld>
            <a:endParaRPr lang="en-AU"/>
          </a:p>
        </p:txBody>
      </p:sp>
    </p:spTree>
    <p:extLst>
      <p:ext uri="{BB962C8B-B14F-4D97-AF65-F5344CB8AC3E}">
        <p14:creationId xmlns:p14="http://schemas.microsoft.com/office/powerpoint/2010/main" val="193768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MANDY</a:t>
            </a:r>
          </a:p>
        </p:txBody>
      </p:sp>
      <p:sp>
        <p:nvSpPr>
          <p:cNvPr id="4" name="Slide Number Placeholder 3"/>
          <p:cNvSpPr>
            <a:spLocks noGrp="1"/>
          </p:cNvSpPr>
          <p:nvPr>
            <p:ph type="sldNum" sz="quarter" idx="5"/>
          </p:nvPr>
        </p:nvSpPr>
        <p:spPr/>
        <p:txBody>
          <a:bodyPr/>
          <a:lstStyle/>
          <a:p>
            <a:fld id="{1F72FF33-061D-436F-BB6F-F2CF8E434095}" type="slidenum">
              <a:rPr lang="en-AU" smtClean="0"/>
              <a:t>18</a:t>
            </a:fld>
            <a:endParaRPr lang="en-AU"/>
          </a:p>
        </p:txBody>
      </p:sp>
    </p:spTree>
    <p:extLst>
      <p:ext uri="{BB962C8B-B14F-4D97-AF65-F5344CB8AC3E}">
        <p14:creationId xmlns:p14="http://schemas.microsoft.com/office/powerpoint/2010/main" val="123508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MANDY</a:t>
            </a:r>
          </a:p>
        </p:txBody>
      </p:sp>
      <p:sp>
        <p:nvSpPr>
          <p:cNvPr id="4" name="Slide Number Placeholder 3"/>
          <p:cNvSpPr>
            <a:spLocks noGrp="1"/>
          </p:cNvSpPr>
          <p:nvPr>
            <p:ph type="sldNum" sz="quarter" idx="5"/>
          </p:nvPr>
        </p:nvSpPr>
        <p:spPr/>
        <p:txBody>
          <a:bodyPr/>
          <a:lstStyle/>
          <a:p>
            <a:fld id="{1F72FF33-061D-436F-BB6F-F2CF8E434095}" type="slidenum">
              <a:rPr lang="en-AU" smtClean="0"/>
              <a:t>19</a:t>
            </a:fld>
            <a:endParaRPr lang="en-AU"/>
          </a:p>
        </p:txBody>
      </p:sp>
    </p:spTree>
    <p:extLst>
      <p:ext uri="{BB962C8B-B14F-4D97-AF65-F5344CB8AC3E}">
        <p14:creationId xmlns:p14="http://schemas.microsoft.com/office/powerpoint/2010/main" val="339132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a:p>
            <a:r>
              <a:rPr lang="en-AU" dirty="0"/>
              <a:t>Acknowledge the </a:t>
            </a:r>
            <a:r>
              <a:rPr lang="en-AU" dirty="0" err="1"/>
              <a:t>gadigal</a:t>
            </a:r>
            <a:r>
              <a:rPr lang="en-AU" dirty="0"/>
              <a:t> people and their deep connection to Warrane (the </a:t>
            </a:r>
            <a:r>
              <a:rPr lang="en-AU" dirty="0" err="1"/>
              <a:t>Gadigal</a:t>
            </a:r>
            <a:r>
              <a:rPr lang="en-AU" dirty="0"/>
              <a:t> name for Sydney Cove – Circular Quay). Royal Botanical gardens offers opportunity </a:t>
            </a:r>
            <a:r>
              <a:rPr lang="en-AU" dirty="0" err="1"/>
              <a:t>yo</a:t>
            </a:r>
            <a:r>
              <a:rPr lang="en-AU" dirty="0"/>
              <a:t> learn about the ways the plants in the Garden are used by the </a:t>
            </a:r>
            <a:r>
              <a:rPr lang="en-AU" dirty="0" err="1"/>
              <a:t>Gadigal</a:t>
            </a:r>
            <a:r>
              <a:rPr lang="en-AU" dirty="0"/>
              <a:t>.</a:t>
            </a: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225874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MANDY</a:t>
            </a:r>
          </a:p>
        </p:txBody>
      </p:sp>
      <p:sp>
        <p:nvSpPr>
          <p:cNvPr id="4" name="Slide Number Placeholder 3"/>
          <p:cNvSpPr>
            <a:spLocks noGrp="1"/>
          </p:cNvSpPr>
          <p:nvPr>
            <p:ph type="sldNum" sz="quarter" idx="5"/>
          </p:nvPr>
        </p:nvSpPr>
        <p:spPr/>
        <p:txBody>
          <a:bodyPr/>
          <a:lstStyle/>
          <a:p>
            <a:fld id="{1F72FF33-061D-436F-BB6F-F2CF8E434095}" type="slidenum">
              <a:rPr lang="en-AU" smtClean="0"/>
              <a:t>20</a:t>
            </a:fld>
            <a:endParaRPr lang="en-AU"/>
          </a:p>
        </p:txBody>
      </p:sp>
    </p:spTree>
    <p:extLst>
      <p:ext uri="{BB962C8B-B14F-4D97-AF65-F5344CB8AC3E}">
        <p14:creationId xmlns:p14="http://schemas.microsoft.com/office/powerpoint/2010/main" val="336522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 and Mandy</a:t>
            </a:r>
          </a:p>
        </p:txBody>
      </p:sp>
      <p:sp>
        <p:nvSpPr>
          <p:cNvPr id="4" name="Slide Number Placeholder 3"/>
          <p:cNvSpPr>
            <a:spLocks noGrp="1"/>
          </p:cNvSpPr>
          <p:nvPr>
            <p:ph type="sldNum" sz="quarter" idx="5"/>
          </p:nvPr>
        </p:nvSpPr>
        <p:spPr/>
        <p:txBody>
          <a:bodyPr/>
          <a:lstStyle/>
          <a:p>
            <a:fld id="{1F72FF33-061D-436F-BB6F-F2CF8E434095}" type="slidenum">
              <a:rPr lang="en-AU" smtClean="0"/>
              <a:t>21</a:t>
            </a:fld>
            <a:endParaRPr lang="en-AU"/>
          </a:p>
        </p:txBody>
      </p:sp>
    </p:spTree>
    <p:extLst>
      <p:ext uri="{BB962C8B-B14F-4D97-AF65-F5344CB8AC3E}">
        <p14:creationId xmlns:p14="http://schemas.microsoft.com/office/powerpoint/2010/main" val="334700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3</a:t>
            </a:fld>
            <a:endParaRPr lang="en-AU"/>
          </a:p>
        </p:txBody>
      </p:sp>
    </p:spTree>
    <p:extLst>
      <p:ext uri="{BB962C8B-B14F-4D97-AF65-F5344CB8AC3E}">
        <p14:creationId xmlns:p14="http://schemas.microsoft.com/office/powerpoint/2010/main" val="86780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4</a:t>
            </a:fld>
            <a:endParaRPr lang="en-AU"/>
          </a:p>
        </p:txBody>
      </p:sp>
    </p:spTree>
    <p:extLst>
      <p:ext uri="{BB962C8B-B14F-4D97-AF65-F5344CB8AC3E}">
        <p14:creationId xmlns:p14="http://schemas.microsoft.com/office/powerpoint/2010/main" val="397791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5</a:t>
            </a:fld>
            <a:endParaRPr lang="en-AU"/>
          </a:p>
        </p:txBody>
      </p:sp>
    </p:spTree>
    <p:extLst>
      <p:ext uri="{BB962C8B-B14F-4D97-AF65-F5344CB8AC3E}">
        <p14:creationId xmlns:p14="http://schemas.microsoft.com/office/powerpoint/2010/main" val="394523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6</a:t>
            </a:fld>
            <a:endParaRPr lang="en-AU"/>
          </a:p>
        </p:txBody>
      </p:sp>
    </p:spTree>
    <p:extLst>
      <p:ext uri="{BB962C8B-B14F-4D97-AF65-F5344CB8AC3E}">
        <p14:creationId xmlns:p14="http://schemas.microsoft.com/office/powerpoint/2010/main" val="14337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7</a:t>
            </a:fld>
            <a:endParaRPr lang="en-AU"/>
          </a:p>
        </p:txBody>
      </p:sp>
    </p:spTree>
    <p:extLst>
      <p:ext uri="{BB962C8B-B14F-4D97-AF65-F5344CB8AC3E}">
        <p14:creationId xmlns:p14="http://schemas.microsoft.com/office/powerpoint/2010/main" val="238397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8</a:t>
            </a:fld>
            <a:endParaRPr lang="en-AU"/>
          </a:p>
        </p:txBody>
      </p:sp>
    </p:spTree>
    <p:extLst>
      <p:ext uri="{BB962C8B-B14F-4D97-AF65-F5344CB8AC3E}">
        <p14:creationId xmlns:p14="http://schemas.microsoft.com/office/powerpoint/2010/main" val="198562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Raechel</a:t>
            </a:r>
          </a:p>
        </p:txBody>
      </p:sp>
      <p:sp>
        <p:nvSpPr>
          <p:cNvPr id="4" name="Slide Number Placeholder 3"/>
          <p:cNvSpPr>
            <a:spLocks noGrp="1"/>
          </p:cNvSpPr>
          <p:nvPr>
            <p:ph type="sldNum" sz="quarter" idx="5"/>
          </p:nvPr>
        </p:nvSpPr>
        <p:spPr/>
        <p:txBody>
          <a:bodyPr/>
          <a:lstStyle/>
          <a:p>
            <a:fld id="{1F72FF33-061D-436F-BB6F-F2CF8E434095}" type="slidenum">
              <a:rPr lang="en-AU" smtClean="0"/>
              <a:t>9</a:t>
            </a:fld>
            <a:endParaRPr lang="en-AU"/>
          </a:p>
        </p:txBody>
      </p:sp>
    </p:spTree>
    <p:extLst>
      <p:ext uri="{BB962C8B-B14F-4D97-AF65-F5344CB8AC3E}">
        <p14:creationId xmlns:p14="http://schemas.microsoft.com/office/powerpoint/2010/main" val="297955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E34D590-A31B-43D1-96C4-91126EF67FF1}" type="datetimeFigureOut">
              <a:rPr lang="en-AU" smtClean="0"/>
              <a:t>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242384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34D590-A31B-43D1-96C4-91126EF67FF1}" type="datetimeFigureOut">
              <a:rPr lang="en-AU" smtClean="0"/>
              <a:t>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6878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34D590-A31B-43D1-96C4-91126EF67FF1}" type="datetimeFigureOut">
              <a:rPr lang="en-AU" smtClean="0"/>
              <a:t>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11957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176273158"/>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34D590-A31B-43D1-96C4-91126EF67FF1}" type="datetimeFigureOut">
              <a:rPr lang="en-AU" smtClean="0"/>
              <a:t>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275350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34D590-A31B-43D1-96C4-91126EF67FF1}" type="datetimeFigureOut">
              <a:rPr lang="en-AU" smtClean="0"/>
              <a:t>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4054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34D590-A31B-43D1-96C4-91126EF67FF1}" type="datetimeFigureOut">
              <a:rPr lang="en-AU" smtClean="0"/>
              <a:t>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269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E34D590-A31B-43D1-96C4-91126EF67FF1}" type="datetimeFigureOut">
              <a:rPr lang="en-AU" smtClean="0"/>
              <a:t>6/05/2022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229669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E34D590-A31B-43D1-96C4-91126EF67FF1}" type="datetimeFigureOut">
              <a:rPr lang="en-AU" smtClean="0"/>
              <a:t>6/05/2022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28254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4D590-A31B-43D1-96C4-91126EF67FF1}" type="datetimeFigureOut">
              <a:rPr lang="en-AU" smtClean="0"/>
              <a:t>6/05/2022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24954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4D590-A31B-43D1-96C4-91126EF67FF1}" type="datetimeFigureOut">
              <a:rPr lang="en-AU" smtClean="0"/>
              <a:t>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1757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4D590-A31B-43D1-96C4-91126EF67FF1}" type="datetimeFigureOut">
              <a:rPr lang="en-AU" smtClean="0"/>
              <a:t>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E8A185-2517-47C8-ACA8-F10E93C610AF}" type="slidenum">
              <a:rPr lang="en-AU" smtClean="0"/>
              <a:t>‹#›</a:t>
            </a:fld>
            <a:endParaRPr lang="en-AU"/>
          </a:p>
        </p:txBody>
      </p:sp>
    </p:spTree>
    <p:extLst>
      <p:ext uri="{BB962C8B-B14F-4D97-AF65-F5344CB8AC3E}">
        <p14:creationId xmlns:p14="http://schemas.microsoft.com/office/powerpoint/2010/main" val="124395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rgbClr val="002060"/>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4D590-A31B-43D1-96C4-91126EF67FF1}" type="datetimeFigureOut">
              <a:rPr lang="en-AU" smtClean="0"/>
              <a:t>6/05/2022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A185-2517-47C8-ACA8-F10E93C610AF}" type="slidenum">
              <a:rPr lang="en-AU" smtClean="0"/>
              <a:t>‹#›</a:t>
            </a:fld>
            <a:endParaRPr lang="en-AU"/>
          </a:p>
        </p:txBody>
      </p:sp>
    </p:spTree>
    <p:extLst>
      <p:ext uri="{BB962C8B-B14F-4D97-AF65-F5344CB8AC3E}">
        <p14:creationId xmlns:p14="http://schemas.microsoft.com/office/powerpoint/2010/main" val="350290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71475" y="4048755"/>
            <a:ext cx="8798902" cy="904985"/>
          </a:xfrm>
        </p:spPr>
        <p:txBody>
          <a:bodyPr vert="horz" wrap="square" lIns="0" tIns="45720" rIns="91440" bIns="45720" rtlCol="0" anchor="t">
            <a:noAutofit/>
          </a:bodyPr>
          <a:lstStyle/>
          <a:p>
            <a:r>
              <a:rPr lang="en-AU" dirty="0">
                <a:latin typeface="Montserrat SemiBold"/>
              </a:rPr>
              <a:t> </a:t>
            </a:r>
            <a:endParaRPr lang="en-AU" dirty="0"/>
          </a:p>
        </p:txBody>
      </p:sp>
      <p:sp>
        <p:nvSpPr>
          <p:cNvPr id="2" name="Title 1"/>
          <p:cNvSpPr>
            <a:spLocks noGrp="1"/>
          </p:cNvSpPr>
          <p:nvPr>
            <p:ph type="title"/>
          </p:nvPr>
        </p:nvSpPr>
        <p:spPr>
          <a:xfrm>
            <a:off x="371475" y="2875934"/>
            <a:ext cx="10979394" cy="3746091"/>
          </a:xfrm>
        </p:spPr>
        <p:txBody>
          <a:bodyPr/>
          <a:lstStyle/>
          <a:p>
            <a:r>
              <a:rPr lang="en-AU" sz="3200" dirty="0">
                <a:solidFill>
                  <a:schemeClr val="tx2">
                    <a:lumMod val="50000"/>
                    <a:lumOff val="50000"/>
                  </a:schemeClr>
                </a:solidFill>
              </a:rPr>
              <a:t>IRSEA Presentation:</a:t>
            </a:r>
            <a:br>
              <a:rPr lang="en-AU" sz="3200" dirty="0">
                <a:solidFill>
                  <a:schemeClr val="tx2">
                    <a:lumMod val="50000"/>
                    <a:lumOff val="50000"/>
                  </a:schemeClr>
                </a:solidFill>
              </a:rPr>
            </a:br>
            <a:r>
              <a:rPr lang="en-AU" sz="3200" i="1" dirty="0">
                <a:solidFill>
                  <a:schemeClr val="tx2">
                    <a:lumMod val="50000"/>
                    <a:lumOff val="50000"/>
                  </a:schemeClr>
                </a:solidFill>
              </a:rPr>
              <a:t>Changing nature of the School Performance Director Role</a:t>
            </a:r>
            <a:br>
              <a:rPr lang="en-AU" sz="3200" i="1" dirty="0">
                <a:solidFill>
                  <a:schemeClr val="tx2">
                    <a:lumMod val="50000"/>
                    <a:lumOff val="50000"/>
                  </a:schemeClr>
                </a:solidFill>
              </a:rPr>
            </a:br>
            <a:br>
              <a:rPr lang="en-AU" sz="3200" i="1" dirty="0">
                <a:solidFill>
                  <a:schemeClr val="tx2">
                    <a:lumMod val="50000"/>
                    <a:lumOff val="50000"/>
                  </a:schemeClr>
                </a:solidFill>
              </a:rPr>
            </a:br>
            <a:br>
              <a:rPr lang="en-AU" sz="2000" i="1" dirty="0"/>
            </a:br>
            <a:br>
              <a:rPr lang="en-AU" sz="1800" i="1" dirty="0"/>
            </a:br>
            <a:r>
              <a:rPr lang="en-AU" sz="1800" i="1" dirty="0"/>
              <a:t>Raechel McCarthy, Rel Director Office of the Deputy Secretary School Performance</a:t>
            </a:r>
            <a:br>
              <a:rPr lang="en-AU" sz="1800" i="1" dirty="0"/>
            </a:br>
            <a:r>
              <a:rPr lang="en-AU" sz="1800" i="1" dirty="0"/>
              <a:t>Mandy Shaw, Retired Director Public Schools Lake Illawarra Network and current Principal </a:t>
            </a:r>
            <a:r>
              <a:rPr lang="en-AU" sz="1800" i="1"/>
              <a:t>Coach Mentor</a:t>
            </a:r>
            <a:br>
              <a:rPr lang="en-AU" sz="3600" i="1" dirty="0"/>
            </a:br>
            <a:br>
              <a:rPr lang="en-AU" i="1" dirty="0"/>
            </a:br>
            <a:endParaRPr lang="en-AU" i="1" dirty="0"/>
          </a:p>
        </p:txBody>
      </p:sp>
    </p:spTree>
    <p:extLst>
      <p:ext uri="{BB962C8B-B14F-4D97-AF65-F5344CB8AC3E}">
        <p14:creationId xmlns:p14="http://schemas.microsoft.com/office/powerpoint/2010/main" val="29744415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Expectations of the Director Educational Leadership Role</a:t>
            </a:r>
          </a:p>
        </p:txBody>
      </p:sp>
      <p:sp>
        <p:nvSpPr>
          <p:cNvPr id="5" name="Content Placeholder 4"/>
          <p:cNvSpPr>
            <a:spLocks noGrp="1"/>
          </p:cNvSpPr>
          <p:nvPr>
            <p:ph idx="1"/>
          </p:nvPr>
        </p:nvSpPr>
        <p:spPr/>
        <p:txBody>
          <a:bodyPr/>
          <a:lstStyle/>
          <a:p>
            <a:r>
              <a:rPr lang="en-AU" sz="3200" dirty="0">
                <a:solidFill>
                  <a:schemeClr val="bg1"/>
                </a:solidFill>
              </a:rPr>
              <a:t>Build relationships with principals and their teams</a:t>
            </a:r>
          </a:p>
          <a:p>
            <a:r>
              <a:rPr lang="en-AU" sz="3200" dirty="0">
                <a:solidFill>
                  <a:schemeClr val="bg1"/>
                </a:solidFill>
              </a:rPr>
              <a:t>Negotiate with principals a framework of support and professional learning</a:t>
            </a:r>
          </a:p>
          <a:p>
            <a:r>
              <a:rPr lang="en-AU" sz="3200" dirty="0">
                <a:solidFill>
                  <a:schemeClr val="bg1"/>
                </a:solidFill>
              </a:rPr>
              <a:t>Develop communities of practice within and beyond the network</a:t>
            </a:r>
          </a:p>
          <a:p>
            <a:r>
              <a:rPr lang="en-AU" sz="3200" dirty="0">
                <a:solidFill>
                  <a:schemeClr val="bg1"/>
                </a:solidFill>
              </a:rPr>
              <a:t>Build a collegial support network with other directors and PSLs</a:t>
            </a:r>
          </a:p>
          <a:p>
            <a:endParaRPr lang="en-AU"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399613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Expectations of the Director Educational Leadership Role</a:t>
            </a:r>
          </a:p>
        </p:txBody>
      </p:sp>
      <p:sp>
        <p:nvSpPr>
          <p:cNvPr id="5" name="Content Placeholder 4"/>
          <p:cNvSpPr>
            <a:spLocks noGrp="1"/>
          </p:cNvSpPr>
          <p:nvPr>
            <p:ph idx="1"/>
          </p:nvPr>
        </p:nvSpPr>
        <p:spPr/>
        <p:txBody>
          <a:bodyPr/>
          <a:lstStyle/>
          <a:p>
            <a:r>
              <a:rPr lang="en-AU" sz="3200" dirty="0">
                <a:solidFill>
                  <a:schemeClr val="bg1"/>
                </a:solidFill>
              </a:rPr>
              <a:t>Establish relationships with key stakeholders </a:t>
            </a:r>
            <a:r>
              <a:rPr lang="en-AU" sz="3200" dirty="0" err="1">
                <a:solidFill>
                  <a:schemeClr val="bg1"/>
                </a:solidFill>
              </a:rPr>
              <a:t>eg</a:t>
            </a:r>
            <a:r>
              <a:rPr lang="en-AU" sz="3200" dirty="0">
                <a:solidFill>
                  <a:schemeClr val="bg1"/>
                </a:solidFill>
              </a:rPr>
              <a:t>, PPA/SPC Executive, AECG, Local Member</a:t>
            </a:r>
          </a:p>
          <a:p>
            <a:r>
              <a:rPr lang="en-AU" sz="3200" dirty="0">
                <a:solidFill>
                  <a:schemeClr val="bg1"/>
                </a:solidFill>
              </a:rPr>
              <a:t>Seek advice and support from Executive Directors, Student Support and Specialist Program staff and colleagues</a:t>
            </a:r>
          </a:p>
          <a:p>
            <a:r>
              <a:rPr lang="en-AU" sz="3200" dirty="0">
                <a:solidFill>
                  <a:schemeClr val="bg1"/>
                </a:solidFill>
              </a:rPr>
              <a:t>Visibility: Spend 70% of time in schools to develop a deep contextual knowledge of each school and become part of each school’s community</a:t>
            </a:r>
          </a:p>
          <a:p>
            <a:endParaRPr lang="en-AU"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215508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b="1" dirty="0">
                <a:solidFill>
                  <a:schemeClr val="bg1"/>
                </a:solidFill>
              </a:rPr>
              <a:t>Support that Directors provide</a:t>
            </a:r>
          </a:p>
        </p:txBody>
      </p:sp>
      <p:sp>
        <p:nvSpPr>
          <p:cNvPr id="7" name="Content Placeholder 6"/>
          <p:cNvSpPr>
            <a:spLocks noGrp="1"/>
          </p:cNvSpPr>
          <p:nvPr>
            <p:ph idx="1"/>
          </p:nvPr>
        </p:nvSpPr>
        <p:spPr/>
        <p:txBody>
          <a:bodyPr>
            <a:normAutofit/>
          </a:bodyPr>
          <a:lstStyle/>
          <a:p>
            <a:r>
              <a:rPr lang="en-AU" sz="3200" dirty="0">
                <a:solidFill>
                  <a:schemeClr val="bg1"/>
                </a:solidFill>
              </a:rPr>
              <a:t>Support and guidance for principals</a:t>
            </a:r>
          </a:p>
          <a:p>
            <a:r>
              <a:rPr lang="en-AU" sz="3200" dirty="0">
                <a:solidFill>
                  <a:schemeClr val="bg1"/>
                </a:solidFill>
              </a:rPr>
              <a:t>Provide effective local leadership</a:t>
            </a:r>
          </a:p>
          <a:p>
            <a:r>
              <a:rPr lang="en-AU" sz="3200" dirty="0">
                <a:solidFill>
                  <a:schemeClr val="bg1"/>
                </a:solidFill>
              </a:rPr>
              <a:t>An ally and partner for principals</a:t>
            </a:r>
          </a:p>
          <a:p>
            <a:r>
              <a:rPr lang="en-AU" sz="3200" dirty="0">
                <a:solidFill>
                  <a:schemeClr val="bg1"/>
                </a:solidFill>
              </a:rPr>
              <a:t>A problem solver and sounding board</a:t>
            </a:r>
          </a:p>
          <a:p>
            <a:r>
              <a:rPr lang="en-AU" sz="3200" dirty="0">
                <a:solidFill>
                  <a:schemeClr val="bg1"/>
                </a:solidFill>
              </a:rPr>
              <a:t>Support the principal on continuous school improvement</a:t>
            </a:r>
          </a:p>
          <a:p>
            <a:r>
              <a:rPr lang="en-AU" sz="3200" dirty="0">
                <a:solidFill>
                  <a:schemeClr val="bg1"/>
                </a:solidFill>
              </a:rPr>
              <a:t>Develop professional relationships that are collegial, constructive, informed, insightful and focused on high expectations for every leader</a:t>
            </a:r>
          </a:p>
        </p:txBody>
      </p:sp>
    </p:spTree>
    <p:extLst>
      <p:ext uri="{BB962C8B-B14F-4D97-AF65-F5344CB8AC3E}">
        <p14:creationId xmlns:p14="http://schemas.microsoft.com/office/powerpoint/2010/main" val="32477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Key Challenges	</a:t>
            </a:r>
          </a:p>
        </p:txBody>
      </p:sp>
      <p:sp>
        <p:nvSpPr>
          <p:cNvPr id="3" name="Content Placeholder 2"/>
          <p:cNvSpPr>
            <a:spLocks noGrp="1"/>
          </p:cNvSpPr>
          <p:nvPr>
            <p:ph idx="1"/>
          </p:nvPr>
        </p:nvSpPr>
        <p:spPr/>
        <p:txBody>
          <a:bodyPr>
            <a:noAutofit/>
          </a:bodyPr>
          <a:lstStyle/>
          <a:p>
            <a:r>
              <a:rPr lang="en-AU" sz="3200" dirty="0">
                <a:solidFill>
                  <a:schemeClr val="bg1"/>
                </a:solidFill>
              </a:rPr>
              <a:t>Building the capacity of principals to lead and manage in the context of local decision making and authority</a:t>
            </a:r>
          </a:p>
          <a:p>
            <a:r>
              <a:rPr lang="en-AU" sz="3200" dirty="0">
                <a:solidFill>
                  <a:schemeClr val="bg1"/>
                </a:solidFill>
              </a:rPr>
              <a:t>Ensuring that high expectations of student and staff performance underpin all actions in schools</a:t>
            </a:r>
          </a:p>
          <a:p>
            <a:r>
              <a:rPr lang="en-AU" sz="3200" dirty="0">
                <a:solidFill>
                  <a:schemeClr val="bg1"/>
                </a:solidFill>
              </a:rPr>
              <a:t>Developing a culture of evidence-based accountability at every level</a:t>
            </a:r>
          </a:p>
          <a:p>
            <a:r>
              <a:rPr lang="en-AU" sz="3200" dirty="0">
                <a:solidFill>
                  <a:schemeClr val="bg1"/>
                </a:solidFill>
              </a:rPr>
              <a:t>Resolving contentious issues and disputes at a local level through consultation and mediation with principals, staff and other concerned parties</a:t>
            </a:r>
          </a:p>
        </p:txBody>
      </p:sp>
    </p:spTree>
    <p:extLst>
      <p:ext uri="{BB962C8B-B14F-4D97-AF65-F5344CB8AC3E}">
        <p14:creationId xmlns:p14="http://schemas.microsoft.com/office/powerpoint/2010/main" val="138959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Key Relationships	</a:t>
            </a:r>
          </a:p>
        </p:txBody>
      </p:sp>
      <p:sp>
        <p:nvSpPr>
          <p:cNvPr id="3" name="Content Placeholder 2"/>
          <p:cNvSpPr>
            <a:spLocks noGrp="1"/>
          </p:cNvSpPr>
          <p:nvPr>
            <p:ph idx="1"/>
          </p:nvPr>
        </p:nvSpPr>
        <p:spPr/>
        <p:txBody>
          <a:bodyPr>
            <a:noAutofit/>
          </a:bodyPr>
          <a:lstStyle/>
          <a:p>
            <a:r>
              <a:rPr lang="en-AU" sz="3200" dirty="0">
                <a:solidFill>
                  <a:schemeClr val="bg1"/>
                </a:solidFill>
              </a:rPr>
              <a:t>A network of principals</a:t>
            </a:r>
          </a:p>
          <a:p>
            <a:r>
              <a:rPr lang="en-AU" sz="3200" dirty="0">
                <a:solidFill>
                  <a:schemeClr val="bg1"/>
                </a:solidFill>
              </a:rPr>
              <a:t>Deputy Secretary, School Operations and Performance, Executive Directors School Performance and Directors Educational Leadership</a:t>
            </a:r>
          </a:p>
          <a:p>
            <a:r>
              <a:rPr lang="en-AU" sz="3200" dirty="0">
                <a:solidFill>
                  <a:schemeClr val="bg1"/>
                </a:solidFill>
              </a:rPr>
              <a:t>Working relationships of the various educational divisions and understanding of their collective work to lift school performance</a:t>
            </a:r>
          </a:p>
        </p:txBody>
      </p:sp>
    </p:spTree>
    <p:extLst>
      <p:ext uri="{BB962C8B-B14F-4D97-AF65-F5344CB8AC3E}">
        <p14:creationId xmlns:p14="http://schemas.microsoft.com/office/powerpoint/2010/main" val="407731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Key Relationships	</a:t>
            </a:r>
          </a:p>
        </p:txBody>
      </p:sp>
      <p:sp>
        <p:nvSpPr>
          <p:cNvPr id="3" name="Content Placeholder 2"/>
          <p:cNvSpPr>
            <a:spLocks noGrp="1"/>
          </p:cNvSpPr>
          <p:nvPr>
            <p:ph idx="1"/>
          </p:nvPr>
        </p:nvSpPr>
        <p:spPr/>
        <p:txBody>
          <a:bodyPr>
            <a:noAutofit/>
          </a:bodyPr>
          <a:lstStyle/>
          <a:p>
            <a:r>
              <a:rPr lang="en-AU" sz="3200" dirty="0">
                <a:solidFill>
                  <a:schemeClr val="bg1"/>
                </a:solidFill>
              </a:rPr>
              <a:t>Principals associations</a:t>
            </a:r>
          </a:p>
          <a:p>
            <a:r>
              <a:rPr lang="en-AU" sz="3200" dirty="0">
                <a:solidFill>
                  <a:schemeClr val="bg1"/>
                </a:solidFill>
              </a:rPr>
              <a:t>NSW Teachers Federation</a:t>
            </a:r>
          </a:p>
          <a:p>
            <a:r>
              <a:rPr lang="en-AU" sz="3200" dirty="0">
                <a:solidFill>
                  <a:schemeClr val="bg1"/>
                </a:solidFill>
              </a:rPr>
              <a:t>NSW Parents and Citizens Association</a:t>
            </a:r>
          </a:p>
          <a:p>
            <a:r>
              <a:rPr lang="en-AU" sz="3200" dirty="0">
                <a:solidFill>
                  <a:schemeClr val="bg1"/>
                </a:solidFill>
              </a:rPr>
              <a:t>NSW Aboriginal Education Consultative Group</a:t>
            </a:r>
          </a:p>
          <a:p>
            <a:r>
              <a:rPr lang="en-AU" sz="3200" dirty="0">
                <a:solidFill>
                  <a:schemeClr val="bg1"/>
                </a:solidFill>
              </a:rPr>
              <a:t>Key government agencies</a:t>
            </a:r>
          </a:p>
          <a:p>
            <a:r>
              <a:rPr lang="en-AU" sz="3200" dirty="0">
                <a:solidFill>
                  <a:schemeClr val="bg1"/>
                </a:solidFill>
              </a:rPr>
              <a:t>Local Members</a:t>
            </a:r>
          </a:p>
          <a:p>
            <a:r>
              <a:rPr lang="en-AU" sz="3200" dirty="0">
                <a:solidFill>
                  <a:schemeClr val="bg1"/>
                </a:solidFill>
              </a:rPr>
              <a:t>Key interest groups</a:t>
            </a:r>
          </a:p>
        </p:txBody>
      </p:sp>
    </p:spTree>
    <p:extLst>
      <p:ext uri="{BB962C8B-B14F-4D97-AF65-F5344CB8AC3E}">
        <p14:creationId xmlns:p14="http://schemas.microsoft.com/office/powerpoint/2010/main" val="202232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Changes in the DEL role 2018 to 2022</a:t>
            </a:r>
          </a:p>
        </p:txBody>
      </p:sp>
      <p:sp>
        <p:nvSpPr>
          <p:cNvPr id="3" name="Content Placeholder 2"/>
          <p:cNvSpPr>
            <a:spLocks noGrp="1"/>
          </p:cNvSpPr>
          <p:nvPr>
            <p:ph idx="1"/>
          </p:nvPr>
        </p:nvSpPr>
        <p:spPr>
          <a:xfrm>
            <a:off x="838200" y="1467420"/>
            <a:ext cx="10769752" cy="4709543"/>
          </a:xfrm>
        </p:spPr>
        <p:txBody>
          <a:bodyPr>
            <a:normAutofit fontScale="92500" lnSpcReduction="10000"/>
          </a:bodyPr>
          <a:lstStyle/>
          <a:p>
            <a:r>
              <a:rPr lang="en-AU" sz="3200" dirty="0">
                <a:solidFill>
                  <a:schemeClr val="bg1"/>
                </a:solidFill>
              </a:rPr>
              <a:t>2019 introduction of system negotiated targets for all schools</a:t>
            </a:r>
          </a:p>
          <a:p>
            <a:r>
              <a:rPr lang="en-AU" sz="3200" dirty="0">
                <a:solidFill>
                  <a:schemeClr val="bg1"/>
                </a:solidFill>
              </a:rPr>
              <a:t>2020 Strategic Improvement Plans replaced School Plans. Greater emphasis on quality assuring plans ensuring strategies for school improvement are research based, informed by a systematic situational analysis and continually monitored and evaluated using implementation and progress monitoring</a:t>
            </a:r>
          </a:p>
          <a:p>
            <a:r>
              <a:rPr lang="en-AU" sz="3200" dirty="0">
                <a:solidFill>
                  <a:schemeClr val="bg1"/>
                </a:solidFill>
              </a:rPr>
              <a:t>2021 introduction of universal, guided and strategic support for schools in meeting targets for improvement</a:t>
            </a:r>
          </a:p>
          <a:p>
            <a:r>
              <a:rPr lang="en-AU" sz="3200" dirty="0">
                <a:solidFill>
                  <a:schemeClr val="bg1"/>
                </a:solidFill>
              </a:rPr>
              <a:t>Wide range of new SCOUT data sources to assist DELs and Principals</a:t>
            </a:r>
          </a:p>
          <a:p>
            <a:r>
              <a:rPr lang="en-AU" sz="3200" dirty="0">
                <a:solidFill>
                  <a:schemeClr val="bg1"/>
                </a:solidFill>
              </a:rPr>
              <a:t>Impact of COVID and floods has also had an impact on the role</a:t>
            </a:r>
          </a:p>
          <a:p>
            <a:endParaRPr lang="en-AU" sz="3200" dirty="0">
              <a:solidFill>
                <a:schemeClr val="bg1"/>
              </a:solidFill>
            </a:endParaRPr>
          </a:p>
          <a:p>
            <a:endParaRPr lang="en-AU" sz="3200" dirty="0">
              <a:solidFill>
                <a:schemeClr val="bg1"/>
              </a:solidFill>
            </a:endParaRPr>
          </a:p>
        </p:txBody>
      </p:sp>
    </p:spTree>
    <p:extLst>
      <p:ext uri="{BB962C8B-B14F-4D97-AF65-F5344CB8AC3E}">
        <p14:creationId xmlns:p14="http://schemas.microsoft.com/office/powerpoint/2010/main" val="25966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8E4F-2924-4D20-9397-DB5E845EDEF1}"/>
              </a:ext>
            </a:extLst>
          </p:cNvPr>
          <p:cNvSpPr>
            <a:spLocks noGrp="1"/>
          </p:cNvSpPr>
          <p:nvPr>
            <p:ph type="title"/>
          </p:nvPr>
        </p:nvSpPr>
        <p:spPr/>
        <p:txBody>
          <a:bodyPr/>
          <a:lstStyle/>
          <a:p>
            <a:r>
              <a:rPr lang="en-AU" dirty="0">
                <a:solidFill>
                  <a:schemeClr val="bg1"/>
                </a:solidFill>
              </a:rPr>
              <a:t>A picture tells a 1000 words!</a:t>
            </a:r>
          </a:p>
        </p:txBody>
      </p:sp>
      <p:pic>
        <p:nvPicPr>
          <p:cNvPr id="4" name="Content Placeholder 3">
            <a:extLst>
              <a:ext uri="{FF2B5EF4-FFF2-40B4-BE49-F238E27FC236}">
                <a16:creationId xmlns:a16="http://schemas.microsoft.com/office/drawing/2014/main" id="{F95E3EA5-670D-44FA-86C0-2296833F5F0C}"/>
              </a:ext>
            </a:extLst>
          </p:cNvPr>
          <p:cNvPicPr>
            <a:picLocks noGrp="1" noChangeAspect="1"/>
          </p:cNvPicPr>
          <p:nvPr>
            <p:ph idx="1"/>
          </p:nvPr>
        </p:nvPicPr>
        <p:blipFill>
          <a:blip r:embed="rId3"/>
          <a:stretch>
            <a:fillRect/>
          </a:stretch>
        </p:blipFill>
        <p:spPr>
          <a:xfrm>
            <a:off x="4252204" y="4066277"/>
            <a:ext cx="3549849" cy="2735806"/>
          </a:xfrm>
          <a:prstGeom prst="rect">
            <a:avLst/>
          </a:prstGeom>
        </p:spPr>
      </p:pic>
      <p:pic>
        <p:nvPicPr>
          <p:cNvPr id="5" name="Picture 4">
            <a:extLst>
              <a:ext uri="{FF2B5EF4-FFF2-40B4-BE49-F238E27FC236}">
                <a16:creationId xmlns:a16="http://schemas.microsoft.com/office/drawing/2014/main" id="{72F7E611-869F-4AD3-AFEC-2E708BF76CC1}"/>
              </a:ext>
            </a:extLst>
          </p:cNvPr>
          <p:cNvPicPr>
            <a:picLocks noChangeAspect="1"/>
          </p:cNvPicPr>
          <p:nvPr/>
        </p:nvPicPr>
        <p:blipFill>
          <a:blip r:embed="rId4"/>
          <a:stretch>
            <a:fillRect/>
          </a:stretch>
        </p:blipFill>
        <p:spPr>
          <a:xfrm>
            <a:off x="3964230" y="1568279"/>
            <a:ext cx="3860447" cy="2806605"/>
          </a:xfrm>
          <a:prstGeom prst="rect">
            <a:avLst/>
          </a:prstGeom>
        </p:spPr>
      </p:pic>
      <p:pic>
        <p:nvPicPr>
          <p:cNvPr id="6" name="Picture 5">
            <a:extLst>
              <a:ext uri="{FF2B5EF4-FFF2-40B4-BE49-F238E27FC236}">
                <a16:creationId xmlns:a16="http://schemas.microsoft.com/office/drawing/2014/main" id="{8B9270C8-5CAC-4A90-9B35-D388BE46EB86}"/>
              </a:ext>
            </a:extLst>
          </p:cNvPr>
          <p:cNvPicPr>
            <a:picLocks noChangeAspect="1"/>
          </p:cNvPicPr>
          <p:nvPr/>
        </p:nvPicPr>
        <p:blipFill>
          <a:blip r:embed="rId5"/>
          <a:stretch>
            <a:fillRect/>
          </a:stretch>
        </p:blipFill>
        <p:spPr>
          <a:xfrm>
            <a:off x="8278123" y="188466"/>
            <a:ext cx="2437331" cy="3239635"/>
          </a:xfrm>
          <a:prstGeom prst="rect">
            <a:avLst/>
          </a:prstGeom>
        </p:spPr>
      </p:pic>
      <p:pic>
        <p:nvPicPr>
          <p:cNvPr id="7" name="Picture 6">
            <a:extLst>
              <a:ext uri="{FF2B5EF4-FFF2-40B4-BE49-F238E27FC236}">
                <a16:creationId xmlns:a16="http://schemas.microsoft.com/office/drawing/2014/main" id="{757B9E7A-CE72-4C4D-BB25-D8F553B537B4}"/>
              </a:ext>
            </a:extLst>
          </p:cNvPr>
          <p:cNvPicPr>
            <a:picLocks noChangeAspect="1"/>
          </p:cNvPicPr>
          <p:nvPr/>
        </p:nvPicPr>
        <p:blipFill>
          <a:blip r:embed="rId6"/>
          <a:stretch>
            <a:fillRect/>
          </a:stretch>
        </p:blipFill>
        <p:spPr>
          <a:xfrm>
            <a:off x="330222" y="1482621"/>
            <a:ext cx="3921982" cy="5167312"/>
          </a:xfrm>
          <a:prstGeom prst="rect">
            <a:avLst/>
          </a:prstGeom>
        </p:spPr>
      </p:pic>
      <p:pic>
        <p:nvPicPr>
          <p:cNvPr id="8" name="Picture 7">
            <a:extLst>
              <a:ext uri="{FF2B5EF4-FFF2-40B4-BE49-F238E27FC236}">
                <a16:creationId xmlns:a16="http://schemas.microsoft.com/office/drawing/2014/main" id="{EC6C43E4-4B11-432F-AD1B-E7F71461ECA4}"/>
              </a:ext>
            </a:extLst>
          </p:cNvPr>
          <p:cNvPicPr>
            <a:picLocks noChangeAspect="1"/>
          </p:cNvPicPr>
          <p:nvPr/>
        </p:nvPicPr>
        <p:blipFill>
          <a:blip r:embed="rId7"/>
          <a:stretch>
            <a:fillRect/>
          </a:stretch>
        </p:blipFill>
        <p:spPr>
          <a:xfrm>
            <a:off x="7989487" y="3564517"/>
            <a:ext cx="3757172" cy="2877349"/>
          </a:xfrm>
          <a:prstGeom prst="rect">
            <a:avLst/>
          </a:prstGeom>
        </p:spPr>
      </p:pic>
    </p:spTree>
    <p:extLst>
      <p:ext uri="{BB962C8B-B14F-4D97-AF65-F5344CB8AC3E}">
        <p14:creationId xmlns:p14="http://schemas.microsoft.com/office/powerpoint/2010/main" val="365776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E524-A32D-4F64-9270-B6D074D6EE37}"/>
              </a:ext>
            </a:extLst>
          </p:cNvPr>
          <p:cNvSpPr>
            <a:spLocks noGrp="1"/>
          </p:cNvSpPr>
          <p:nvPr>
            <p:ph type="title"/>
          </p:nvPr>
        </p:nvSpPr>
        <p:spPr/>
        <p:txBody>
          <a:bodyPr/>
          <a:lstStyle/>
          <a:p>
            <a:r>
              <a:rPr lang="en-AU" dirty="0">
                <a:solidFill>
                  <a:schemeClr val="bg1"/>
                </a:solidFill>
              </a:rPr>
              <a:t>DEL/Director Public Schools/SED: what is the difference?</a:t>
            </a:r>
          </a:p>
        </p:txBody>
      </p:sp>
      <p:sp>
        <p:nvSpPr>
          <p:cNvPr id="3" name="Content Placeholder 2">
            <a:extLst>
              <a:ext uri="{FF2B5EF4-FFF2-40B4-BE49-F238E27FC236}">
                <a16:creationId xmlns:a16="http://schemas.microsoft.com/office/drawing/2014/main" id="{0C04B322-C8DD-433F-A936-2CACC90302D0}"/>
              </a:ext>
            </a:extLst>
          </p:cNvPr>
          <p:cNvSpPr>
            <a:spLocks noGrp="1"/>
          </p:cNvSpPr>
          <p:nvPr>
            <p:ph idx="1"/>
          </p:nvPr>
        </p:nvSpPr>
        <p:spPr/>
        <p:txBody>
          <a:bodyPr>
            <a:normAutofit lnSpcReduction="10000"/>
          </a:bodyPr>
          <a:lstStyle/>
          <a:p>
            <a:r>
              <a:rPr lang="en-US" dirty="0">
                <a:solidFill>
                  <a:schemeClr val="bg1"/>
                </a:solidFill>
              </a:rPr>
              <a:t>Roles have many general similarities in terms of support and performance management of Principals in NSW public schools. </a:t>
            </a:r>
            <a:endParaRPr lang="en-AU" dirty="0">
              <a:solidFill>
                <a:schemeClr val="bg1"/>
              </a:solidFill>
            </a:endParaRPr>
          </a:p>
          <a:p>
            <a:r>
              <a:rPr lang="en-US" dirty="0">
                <a:solidFill>
                  <a:schemeClr val="bg1"/>
                </a:solidFill>
              </a:rPr>
              <a:t>Main differences stem from recent technological advances and the halving of the number of schools overseen by Directors. </a:t>
            </a:r>
            <a:endParaRPr lang="en-AU" dirty="0">
              <a:solidFill>
                <a:schemeClr val="bg1"/>
              </a:solidFill>
            </a:endParaRPr>
          </a:p>
          <a:p>
            <a:r>
              <a:rPr lang="en-AU" dirty="0">
                <a:solidFill>
                  <a:schemeClr val="bg1"/>
                </a:solidFill>
              </a:rPr>
              <a:t>At the time of change from DPS to DEL there was a massive program of building new schools, most likely unprecedented in the number and scope of new builds. Many DELs across NSW were involved in multiple new school builds and held responsibilities for liaising with architects, planners, local council, builders from the moment a new school build was announced until the 2-3 year period when students and staff occupied the new school.</a:t>
            </a:r>
          </a:p>
          <a:p>
            <a:endParaRPr lang="en-AU" dirty="0"/>
          </a:p>
        </p:txBody>
      </p:sp>
    </p:spTree>
    <p:extLst>
      <p:ext uri="{BB962C8B-B14F-4D97-AF65-F5344CB8AC3E}">
        <p14:creationId xmlns:p14="http://schemas.microsoft.com/office/powerpoint/2010/main" val="385330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9E94D3-4D25-405B-BA92-8DD18EDFC391}"/>
              </a:ext>
            </a:extLst>
          </p:cNvPr>
          <p:cNvGraphicFramePr>
            <a:graphicFrameLocks noGrp="1"/>
          </p:cNvGraphicFramePr>
          <p:nvPr>
            <p:extLst>
              <p:ext uri="{D42A27DB-BD31-4B8C-83A1-F6EECF244321}">
                <p14:modId xmlns:p14="http://schemas.microsoft.com/office/powerpoint/2010/main" val="1822373697"/>
              </p:ext>
            </p:extLst>
          </p:nvPr>
        </p:nvGraphicFramePr>
        <p:xfrm>
          <a:off x="366855" y="719666"/>
          <a:ext cx="11273950" cy="5857240"/>
        </p:xfrm>
        <a:graphic>
          <a:graphicData uri="http://schemas.openxmlformats.org/drawingml/2006/table">
            <a:tbl>
              <a:tblPr firstRow="1" bandRow="1">
                <a:tableStyleId>{5C22544A-7EE6-4342-B048-85BDC9FD1C3A}</a:tableStyleId>
              </a:tblPr>
              <a:tblGrid>
                <a:gridCol w="5636975">
                  <a:extLst>
                    <a:ext uri="{9D8B030D-6E8A-4147-A177-3AD203B41FA5}">
                      <a16:colId xmlns:a16="http://schemas.microsoft.com/office/drawing/2014/main" val="3415972501"/>
                    </a:ext>
                  </a:extLst>
                </a:gridCol>
                <a:gridCol w="5636975">
                  <a:extLst>
                    <a:ext uri="{9D8B030D-6E8A-4147-A177-3AD203B41FA5}">
                      <a16:colId xmlns:a16="http://schemas.microsoft.com/office/drawing/2014/main" val="4076548234"/>
                    </a:ext>
                  </a:extLst>
                </a:gridCol>
              </a:tblGrid>
              <a:tr h="370840">
                <a:tc>
                  <a:txBody>
                    <a:bodyPr/>
                    <a:lstStyle/>
                    <a:p>
                      <a:r>
                        <a:rPr lang="en-AU" dirty="0"/>
                        <a:t>Director Public Schools</a:t>
                      </a:r>
                    </a:p>
                  </a:txBody>
                  <a:tcPr/>
                </a:tc>
                <a:tc>
                  <a:txBody>
                    <a:bodyPr/>
                    <a:lstStyle/>
                    <a:p>
                      <a:r>
                        <a:rPr lang="en-AU" dirty="0"/>
                        <a:t>Director Educational Leadership</a:t>
                      </a:r>
                    </a:p>
                  </a:txBody>
                  <a:tcPr/>
                </a:tc>
                <a:extLst>
                  <a:ext uri="{0D108BD9-81ED-4DB2-BD59-A6C34878D82A}">
                    <a16:rowId xmlns:a16="http://schemas.microsoft.com/office/drawing/2014/main" val="3447696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Approximately double the number of schools </a:t>
                      </a:r>
                      <a:endParaRPr lang="en-AU" sz="1800" kern="1200" dirty="0">
                        <a:solidFill>
                          <a:schemeClr val="dk1"/>
                        </a:solidFill>
                        <a:effectLst/>
                        <a:latin typeface="+mn-lt"/>
                        <a:ea typeface="+mn-ea"/>
                        <a:cs typeface="+mn-cs"/>
                      </a:endParaRPr>
                    </a:p>
                    <a:p>
                      <a:endParaRPr lang="en-AU" dirty="0"/>
                    </a:p>
                  </a:txBody>
                  <a:tcPr/>
                </a:tc>
                <a:tc>
                  <a:txBody>
                    <a:bodyPr/>
                    <a:lstStyle/>
                    <a:p>
                      <a:pPr lvl="0"/>
                      <a:r>
                        <a:rPr lang="en-US" sz="1800" kern="1200" dirty="0">
                          <a:solidFill>
                            <a:schemeClr val="dk1"/>
                          </a:solidFill>
                          <a:effectLst/>
                          <a:latin typeface="+mn-lt"/>
                          <a:ea typeface="+mn-ea"/>
                          <a:cs typeface="+mn-cs"/>
                        </a:rPr>
                        <a:t>20 schools per network</a:t>
                      </a:r>
                      <a:endParaRPr lang="en-AU"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AU"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Closer working relationship</a:t>
                      </a:r>
                      <a:endParaRPr lang="en-AU"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AU" sz="1800" kern="1200" dirty="0">
                        <a:solidFill>
                          <a:schemeClr val="dk1"/>
                        </a:solidFill>
                        <a:effectLst/>
                        <a:latin typeface="+mn-lt"/>
                        <a:ea typeface="+mn-ea"/>
                        <a:cs typeface="+mn-cs"/>
                      </a:endParaRPr>
                    </a:p>
                    <a:p>
                      <a:pPr lvl="0"/>
                      <a:r>
                        <a:rPr lang="en-AU" sz="1800" kern="1200" dirty="0">
                          <a:solidFill>
                            <a:schemeClr val="dk1"/>
                          </a:solidFill>
                          <a:effectLst/>
                          <a:latin typeface="+mn-lt"/>
                          <a:ea typeface="+mn-ea"/>
                          <a:cs typeface="+mn-cs"/>
                        </a:rPr>
                        <a:t>Specific professional learning and induction for DELs (which did not exist for Directors PS) </a:t>
                      </a:r>
                    </a:p>
                    <a:p>
                      <a:r>
                        <a:rPr lang="en-US" sz="1800" kern="1200" dirty="0">
                          <a:solidFill>
                            <a:schemeClr val="dk1"/>
                          </a:solidFill>
                          <a:effectLst/>
                          <a:latin typeface="+mn-lt"/>
                          <a:ea typeface="+mn-ea"/>
                          <a:cs typeface="+mn-cs"/>
                        </a:rPr>
                        <a:t> </a:t>
                      </a:r>
                      <a:endParaRPr lang="en-AU" dirty="0"/>
                    </a:p>
                  </a:txBody>
                  <a:tcPr/>
                </a:tc>
                <a:extLst>
                  <a:ext uri="{0D108BD9-81ED-4DB2-BD59-A6C34878D82A}">
                    <a16:rowId xmlns:a16="http://schemas.microsoft.com/office/drawing/2014/main" val="181389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School planning became more formalized and some use of data to identify schools for improvement </a:t>
                      </a:r>
                      <a:r>
                        <a:rPr lang="en-US" sz="1800" kern="1200" dirty="0" err="1">
                          <a:solidFill>
                            <a:schemeClr val="dk1"/>
                          </a:solidFill>
                          <a:effectLst/>
                          <a:latin typeface="+mn-lt"/>
                          <a:ea typeface="+mn-ea"/>
                          <a:cs typeface="+mn-cs"/>
                        </a:rPr>
                        <a:t>eg</a:t>
                      </a:r>
                      <a:r>
                        <a:rPr lang="en-US" sz="1800" kern="1200" dirty="0">
                          <a:solidFill>
                            <a:schemeClr val="dk1"/>
                          </a:solidFill>
                          <a:effectLst/>
                          <a:latin typeface="+mn-lt"/>
                          <a:ea typeface="+mn-ea"/>
                          <a:cs typeface="+mn-cs"/>
                        </a:rPr>
                        <a:t>; Bump It Up schools </a:t>
                      </a:r>
                      <a:endParaRPr lang="en-AU" sz="1800" kern="1200" dirty="0">
                        <a:solidFill>
                          <a:schemeClr val="dk1"/>
                        </a:solidFill>
                        <a:effectLst/>
                        <a:latin typeface="+mn-lt"/>
                        <a:ea typeface="+mn-ea"/>
                        <a:cs typeface="+mn-cs"/>
                      </a:endParaRPr>
                    </a:p>
                    <a:p>
                      <a:endParaRPr lang="en-AU" dirty="0"/>
                    </a:p>
                  </a:txBody>
                  <a:tcPr/>
                </a:tc>
                <a:tc>
                  <a:txBody>
                    <a:bodyPr/>
                    <a:lstStyle/>
                    <a:p>
                      <a:pPr lvl="0"/>
                      <a:r>
                        <a:rPr lang="en-US" sz="1800" kern="1200" dirty="0">
                          <a:solidFill>
                            <a:schemeClr val="dk1"/>
                          </a:solidFill>
                          <a:effectLst/>
                          <a:latin typeface="+mn-lt"/>
                          <a:ea typeface="+mn-ea"/>
                          <a:cs typeface="+mn-cs"/>
                        </a:rPr>
                        <a:t>School planning/targets for improvement based on Director access to more detailed school data analysis/evidence.</a:t>
                      </a:r>
                      <a:endParaRPr lang="en-AU" sz="1800" kern="1200" dirty="0">
                        <a:solidFill>
                          <a:schemeClr val="dk1"/>
                        </a:solidFill>
                        <a:effectLst/>
                        <a:latin typeface="+mn-lt"/>
                        <a:ea typeface="+mn-ea"/>
                        <a:cs typeface="+mn-cs"/>
                      </a:endParaRPr>
                    </a:p>
                    <a:p>
                      <a:pPr lvl="0"/>
                      <a:r>
                        <a:rPr lang="en-US" sz="1800" kern="1200" dirty="0">
                          <a:solidFill>
                            <a:schemeClr val="dk1"/>
                          </a:solidFill>
                          <a:effectLst/>
                          <a:latin typeface="+mn-lt"/>
                          <a:ea typeface="+mn-ea"/>
                          <a:cs typeface="+mn-cs"/>
                        </a:rPr>
                        <a:t>School accreditation and its continued evolution.</a:t>
                      </a:r>
                      <a:endParaRPr lang="en-AU"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AU"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Far greater access to detailed school data than previously</a:t>
                      </a:r>
                    </a:p>
                    <a:p>
                      <a:endParaRPr lang="en-AU" dirty="0"/>
                    </a:p>
                  </a:txBody>
                  <a:tcPr/>
                </a:tc>
                <a:extLst>
                  <a:ext uri="{0D108BD9-81ED-4DB2-BD59-A6C34878D82A}">
                    <a16:rowId xmlns:a16="http://schemas.microsoft.com/office/drawing/2014/main" val="7075873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Appointment of PSLs and their role supporting schools.</a:t>
                      </a:r>
                      <a:endParaRPr lang="en-AU" sz="1800" kern="1200" dirty="0">
                        <a:solidFill>
                          <a:schemeClr val="dk1"/>
                        </a:solidFill>
                        <a:effectLst/>
                        <a:latin typeface="+mn-lt"/>
                        <a:ea typeface="+mn-ea"/>
                        <a:cs typeface="+mn-cs"/>
                      </a:endParaRPr>
                    </a:p>
                    <a:p>
                      <a:endParaRPr lang="en-AU" dirty="0"/>
                    </a:p>
                  </a:txBody>
                  <a:tcPr/>
                </a:tc>
                <a:tc>
                  <a:txBody>
                    <a:bodyPr/>
                    <a:lstStyle/>
                    <a:p>
                      <a:pPr lvl="0"/>
                      <a:r>
                        <a:rPr lang="en-US" sz="1800" kern="1200" dirty="0">
                          <a:solidFill>
                            <a:schemeClr val="dk1"/>
                          </a:solidFill>
                          <a:effectLst/>
                          <a:latin typeface="+mn-lt"/>
                          <a:ea typeface="+mn-ea"/>
                          <a:cs typeface="+mn-cs"/>
                        </a:rPr>
                        <a:t>Sharper focus in work with PSL supporting schools and directors</a:t>
                      </a:r>
                      <a:endParaRPr lang="en-AU"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AU" sz="1800" kern="1200" dirty="0">
                        <a:solidFill>
                          <a:schemeClr val="dk1"/>
                        </a:solidFill>
                        <a:effectLst/>
                        <a:latin typeface="+mn-lt"/>
                        <a:ea typeface="+mn-ea"/>
                        <a:cs typeface="+mn-cs"/>
                      </a:endParaRPr>
                    </a:p>
                    <a:p>
                      <a:pPr lvl="0"/>
                      <a:r>
                        <a:rPr lang="en-AU" sz="1800" kern="1200" dirty="0">
                          <a:solidFill>
                            <a:schemeClr val="dk1"/>
                          </a:solidFill>
                          <a:effectLst/>
                          <a:latin typeface="+mn-lt"/>
                          <a:ea typeface="+mn-ea"/>
                          <a:cs typeface="+mn-cs"/>
                        </a:rPr>
                        <a:t>The review into the culture and operation of EPAC and subsequent change in name (PES) and focus</a:t>
                      </a:r>
                    </a:p>
                  </a:txBody>
                  <a:tcPr/>
                </a:tc>
                <a:extLst>
                  <a:ext uri="{0D108BD9-81ED-4DB2-BD59-A6C34878D82A}">
                    <a16:rowId xmlns:a16="http://schemas.microsoft.com/office/drawing/2014/main" val="1096891884"/>
                  </a:ext>
                </a:extLst>
              </a:tr>
            </a:tbl>
          </a:graphicData>
        </a:graphic>
      </p:graphicFrame>
    </p:spTree>
    <p:extLst>
      <p:ext uri="{BB962C8B-B14F-4D97-AF65-F5344CB8AC3E}">
        <p14:creationId xmlns:p14="http://schemas.microsoft.com/office/powerpoint/2010/main" val="32982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332AF-18AE-4BF3-A63B-6CBBD20BCDAF}"/>
              </a:ext>
            </a:extLst>
          </p:cNvPr>
          <p:cNvSpPr>
            <a:spLocks noGrp="1"/>
          </p:cNvSpPr>
          <p:nvPr>
            <p:ph type="title"/>
          </p:nvPr>
        </p:nvSpPr>
        <p:spPr>
          <a:xfrm>
            <a:off x="371475" y="2823581"/>
            <a:ext cx="5461512" cy="1107996"/>
          </a:xfrm>
        </p:spPr>
        <p:txBody>
          <a:bodyPr/>
          <a:lstStyle/>
          <a:p>
            <a:r>
              <a:rPr lang="en-AU" dirty="0"/>
              <a:t>Acknowledgement of Country</a:t>
            </a:r>
          </a:p>
        </p:txBody>
      </p:sp>
      <p:pic>
        <p:nvPicPr>
          <p:cNvPr id="4" name="Picture 3">
            <a:extLst>
              <a:ext uri="{FF2B5EF4-FFF2-40B4-BE49-F238E27FC236}">
                <a16:creationId xmlns:a16="http://schemas.microsoft.com/office/drawing/2014/main" id="{224CD4C4-11AD-48AE-A777-76E4C0DE4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909" y="273772"/>
            <a:ext cx="6305891" cy="2837651"/>
          </a:xfrm>
          <a:prstGeom prst="rect">
            <a:avLst/>
          </a:prstGeom>
        </p:spPr>
      </p:pic>
      <p:pic>
        <p:nvPicPr>
          <p:cNvPr id="6" name="Picture 5">
            <a:extLst>
              <a:ext uri="{FF2B5EF4-FFF2-40B4-BE49-F238E27FC236}">
                <a16:creationId xmlns:a16="http://schemas.microsoft.com/office/drawing/2014/main" id="{D0FA54DA-41E1-4AEF-B119-FCCD37443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876" y="3668550"/>
            <a:ext cx="3508547" cy="2631410"/>
          </a:xfrm>
          <a:prstGeom prst="rect">
            <a:avLst/>
          </a:prstGeom>
        </p:spPr>
      </p:pic>
    </p:spTree>
    <p:extLst>
      <p:ext uri="{BB962C8B-B14F-4D97-AF65-F5344CB8AC3E}">
        <p14:creationId xmlns:p14="http://schemas.microsoft.com/office/powerpoint/2010/main" val="33174461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9E94D3-4D25-405B-BA92-8DD18EDFC391}"/>
              </a:ext>
            </a:extLst>
          </p:cNvPr>
          <p:cNvGraphicFramePr>
            <a:graphicFrameLocks noGrp="1"/>
          </p:cNvGraphicFramePr>
          <p:nvPr>
            <p:extLst>
              <p:ext uri="{D42A27DB-BD31-4B8C-83A1-F6EECF244321}">
                <p14:modId xmlns:p14="http://schemas.microsoft.com/office/powerpoint/2010/main" val="3211085110"/>
              </p:ext>
            </p:extLst>
          </p:nvPr>
        </p:nvGraphicFramePr>
        <p:xfrm>
          <a:off x="366855" y="719666"/>
          <a:ext cx="11273950" cy="3937000"/>
        </p:xfrm>
        <a:graphic>
          <a:graphicData uri="http://schemas.openxmlformats.org/drawingml/2006/table">
            <a:tbl>
              <a:tblPr firstRow="1" bandRow="1">
                <a:tableStyleId>{5C22544A-7EE6-4342-B048-85BDC9FD1C3A}</a:tableStyleId>
              </a:tblPr>
              <a:tblGrid>
                <a:gridCol w="5636975">
                  <a:extLst>
                    <a:ext uri="{9D8B030D-6E8A-4147-A177-3AD203B41FA5}">
                      <a16:colId xmlns:a16="http://schemas.microsoft.com/office/drawing/2014/main" val="3415972501"/>
                    </a:ext>
                  </a:extLst>
                </a:gridCol>
                <a:gridCol w="5636975">
                  <a:extLst>
                    <a:ext uri="{9D8B030D-6E8A-4147-A177-3AD203B41FA5}">
                      <a16:colId xmlns:a16="http://schemas.microsoft.com/office/drawing/2014/main" val="4076548234"/>
                    </a:ext>
                  </a:extLst>
                </a:gridCol>
              </a:tblGrid>
              <a:tr h="370840">
                <a:tc>
                  <a:txBody>
                    <a:bodyPr/>
                    <a:lstStyle/>
                    <a:p>
                      <a:r>
                        <a:rPr lang="en-AU" dirty="0"/>
                        <a:t>Director Public Schools</a:t>
                      </a:r>
                    </a:p>
                  </a:txBody>
                  <a:tcPr/>
                </a:tc>
                <a:tc>
                  <a:txBody>
                    <a:bodyPr/>
                    <a:lstStyle/>
                    <a:p>
                      <a:r>
                        <a:rPr lang="en-AU" dirty="0"/>
                        <a:t>Director Educational Leadership</a:t>
                      </a:r>
                    </a:p>
                  </a:txBody>
                  <a:tcPr/>
                </a:tc>
                <a:extLst>
                  <a:ext uri="{0D108BD9-81ED-4DB2-BD59-A6C34878D82A}">
                    <a16:rowId xmlns:a16="http://schemas.microsoft.com/office/drawing/2014/main" val="3447696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Complaints management responsibilities.</a:t>
                      </a:r>
                      <a:endParaRPr lang="en-AU" sz="1800" kern="1200" dirty="0">
                        <a:solidFill>
                          <a:schemeClr val="dk1"/>
                        </a:solidFill>
                        <a:effectLst/>
                        <a:latin typeface="+mn-lt"/>
                        <a:ea typeface="+mn-ea"/>
                        <a:cs typeface="+mn-cs"/>
                      </a:endParaRP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Changes to Complaints procedures and technology associated with recording and documenting complaints.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Currently looking to take parent/carer complaints away from DELs to maximise their ability to focus on school improvement</a:t>
                      </a:r>
                    </a:p>
                    <a:p>
                      <a:endParaRPr lang="en-AU" dirty="0"/>
                    </a:p>
                  </a:txBody>
                  <a:tcPr/>
                </a:tc>
                <a:extLst>
                  <a:ext uri="{0D108BD9-81ED-4DB2-BD59-A6C34878D82A}">
                    <a16:rowId xmlns:a16="http://schemas.microsoft.com/office/drawing/2014/main" val="181389474"/>
                  </a:ext>
                </a:extLst>
              </a:tr>
              <a:tr h="370840">
                <a:tc>
                  <a:txBody>
                    <a:bodyPr/>
                    <a:lstStyle/>
                    <a:p>
                      <a:r>
                        <a:rPr lang="en-US" sz="1800" kern="1200" dirty="0">
                          <a:solidFill>
                            <a:schemeClr val="dk1"/>
                          </a:solidFill>
                          <a:effectLst/>
                          <a:latin typeface="+mn-lt"/>
                          <a:ea typeface="+mn-ea"/>
                          <a:cs typeface="+mn-cs"/>
                        </a:rPr>
                        <a:t>Directors PS had less administration support than DELs. (.5) </a:t>
                      </a:r>
                      <a:endParaRPr lang="en-AU" dirty="0"/>
                    </a:p>
                  </a:txBody>
                  <a:tcPr/>
                </a:tc>
                <a:tc>
                  <a:txBody>
                    <a:bodyPr/>
                    <a:lstStyle/>
                    <a:p>
                      <a:r>
                        <a:rPr lang="en-US" sz="1800" kern="1200" dirty="0">
                          <a:solidFill>
                            <a:schemeClr val="dk1"/>
                          </a:solidFill>
                          <a:effectLst/>
                          <a:latin typeface="+mn-lt"/>
                          <a:ea typeface="+mn-ea"/>
                          <a:cs typeface="+mn-cs"/>
                        </a:rPr>
                        <a:t>DELs- 1.0 administration support</a:t>
                      </a:r>
                      <a:endParaRPr lang="en-AU" dirty="0"/>
                    </a:p>
                  </a:txBody>
                  <a:tcPr/>
                </a:tc>
                <a:extLst>
                  <a:ext uri="{0D108BD9-81ED-4DB2-BD59-A6C34878D82A}">
                    <a16:rowId xmlns:a16="http://schemas.microsoft.com/office/drawing/2014/main" val="707587339"/>
                  </a:ext>
                </a:extLst>
              </a:tr>
              <a:tr h="370840">
                <a:tc>
                  <a:txBody>
                    <a:bodyPr/>
                    <a:lstStyle/>
                    <a:p>
                      <a:r>
                        <a:rPr lang="en-AU" dirty="0"/>
                        <a:t>Portfolios across networks</a:t>
                      </a:r>
                    </a:p>
                  </a:txBody>
                  <a:tcPr/>
                </a:tc>
                <a:tc>
                  <a:txBody>
                    <a:bodyPr/>
                    <a:lstStyle/>
                    <a:p>
                      <a:pPr lvl="0"/>
                      <a:r>
                        <a:rPr lang="en-AU" sz="1800" kern="1200" dirty="0">
                          <a:solidFill>
                            <a:schemeClr val="dk1"/>
                          </a:solidFill>
                          <a:effectLst/>
                          <a:latin typeface="+mn-lt"/>
                          <a:ea typeface="+mn-ea"/>
                          <a:cs typeface="+mn-cs"/>
                        </a:rPr>
                        <a:t>No portfolios but more time to shape educational reform across the divisions through representation on governance groups</a:t>
                      </a:r>
                    </a:p>
                  </a:txBody>
                  <a:tcPr/>
                </a:tc>
                <a:extLst>
                  <a:ext uri="{0D108BD9-81ED-4DB2-BD59-A6C34878D82A}">
                    <a16:rowId xmlns:a16="http://schemas.microsoft.com/office/drawing/2014/main" val="1096891884"/>
                  </a:ext>
                </a:extLst>
              </a:tr>
            </a:tbl>
          </a:graphicData>
        </a:graphic>
      </p:graphicFrame>
    </p:spTree>
    <p:extLst>
      <p:ext uri="{BB962C8B-B14F-4D97-AF65-F5344CB8AC3E}">
        <p14:creationId xmlns:p14="http://schemas.microsoft.com/office/powerpoint/2010/main" val="276040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975E-4E62-4932-8E05-BB527BC2CFAD}"/>
              </a:ext>
            </a:extLst>
          </p:cNvPr>
          <p:cNvSpPr>
            <a:spLocks noGrp="1"/>
          </p:cNvSpPr>
          <p:nvPr>
            <p:ph type="title"/>
          </p:nvPr>
        </p:nvSpPr>
        <p:spPr/>
        <p:txBody>
          <a:bodyPr/>
          <a:lstStyle/>
          <a:p>
            <a:r>
              <a:rPr lang="en-AU" dirty="0">
                <a:solidFill>
                  <a:schemeClr val="bg1"/>
                </a:solidFill>
              </a:rPr>
              <a:t>Has it worked?</a:t>
            </a:r>
          </a:p>
        </p:txBody>
      </p:sp>
      <p:sp>
        <p:nvSpPr>
          <p:cNvPr id="3" name="Content Placeholder 2">
            <a:extLst>
              <a:ext uri="{FF2B5EF4-FFF2-40B4-BE49-F238E27FC236}">
                <a16:creationId xmlns:a16="http://schemas.microsoft.com/office/drawing/2014/main" id="{8D93DAC7-5355-451C-BBA5-9794BE343193}"/>
              </a:ext>
            </a:extLst>
          </p:cNvPr>
          <p:cNvSpPr>
            <a:spLocks noGrp="1"/>
          </p:cNvSpPr>
          <p:nvPr>
            <p:ph idx="1"/>
          </p:nvPr>
        </p:nvSpPr>
        <p:spPr/>
        <p:txBody>
          <a:bodyPr/>
          <a:lstStyle/>
          <a:p>
            <a:r>
              <a:rPr lang="en-AU" dirty="0">
                <a:solidFill>
                  <a:schemeClr val="bg1"/>
                </a:solidFill>
              </a:rPr>
              <a:t>DEL impact surveys across NSW largely positive</a:t>
            </a:r>
          </a:p>
          <a:p>
            <a:r>
              <a:rPr lang="en-AU" dirty="0">
                <a:solidFill>
                  <a:schemeClr val="bg1"/>
                </a:solidFill>
              </a:rPr>
              <a:t>DELs were hugely important in our recent </a:t>
            </a:r>
            <a:r>
              <a:rPr lang="en-AU" dirty="0" err="1">
                <a:solidFill>
                  <a:schemeClr val="bg1"/>
                </a:solidFill>
              </a:rPr>
              <a:t>reponses</a:t>
            </a:r>
            <a:r>
              <a:rPr lang="en-AU" dirty="0">
                <a:solidFill>
                  <a:schemeClr val="bg1"/>
                </a:solidFill>
              </a:rPr>
              <a:t> to COVID and natural disasters such as fire and flood</a:t>
            </a:r>
          </a:p>
          <a:p>
            <a:r>
              <a:rPr lang="en-AU" dirty="0">
                <a:solidFill>
                  <a:schemeClr val="bg1"/>
                </a:solidFill>
              </a:rPr>
              <a:t>NAPLAN results show some improvement</a:t>
            </a:r>
          </a:p>
          <a:p>
            <a:r>
              <a:rPr lang="en-AU" dirty="0">
                <a:solidFill>
                  <a:schemeClr val="bg1"/>
                </a:solidFill>
              </a:rPr>
              <a:t>Achievement of targets has been difficult due to emerging issues. Pivot to looking at lift/growth from baseline</a:t>
            </a:r>
          </a:p>
          <a:p>
            <a:r>
              <a:rPr lang="en-AU" dirty="0">
                <a:solidFill>
                  <a:schemeClr val="bg1"/>
                </a:solidFill>
              </a:rPr>
              <a:t>Ongoing challenge of support vs accountability and not becoming “the postman”</a:t>
            </a:r>
          </a:p>
        </p:txBody>
      </p:sp>
    </p:spTree>
    <p:extLst>
      <p:ext uri="{BB962C8B-B14F-4D97-AF65-F5344CB8AC3E}">
        <p14:creationId xmlns:p14="http://schemas.microsoft.com/office/powerpoint/2010/main" val="331561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BA7B-589D-467C-97CD-35DF7EB9C445}"/>
              </a:ext>
            </a:extLst>
          </p:cNvPr>
          <p:cNvSpPr>
            <a:spLocks noGrp="1"/>
          </p:cNvSpPr>
          <p:nvPr>
            <p:ph type="title"/>
          </p:nvPr>
        </p:nvSpPr>
        <p:spPr/>
        <p:txBody>
          <a:bodyPr/>
          <a:lstStyle/>
          <a:p>
            <a:r>
              <a:rPr lang="en-AU" dirty="0">
                <a:solidFill>
                  <a:schemeClr val="bg1"/>
                </a:solidFill>
              </a:rPr>
              <a:t>Questions?</a:t>
            </a:r>
          </a:p>
        </p:txBody>
      </p:sp>
      <p:pic>
        <p:nvPicPr>
          <p:cNvPr id="6" name="Content Placeholder 5">
            <a:extLst>
              <a:ext uri="{FF2B5EF4-FFF2-40B4-BE49-F238E27FC236}">
                <a16:creationId xmlns:a16="http://schemas.microsoft.com/office/drawing/2014/main" id="{E376C510-E2C9-440B-9591-DBB655D3CF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573" y="1825625"/>
            <a:ext cx="9282854" cy="4351338"/>
          </a:xfrm>
        </p:spPr>
      </p:pic>
    </p:spTree>
    <p:extLst>
      <p:ext uri="{BB962C8B-B14F-4D97-AF65-F5344CB8AC3E}">
        <p14:creationId xmlns:p14="http://schemas.microsoft.com/office/powerpoint/2010/main" val="83550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D75C6-CD9E-46E0-AE1C-6B47B8C77466}"/>
              </a:ext>
            </a:extLst>
          </p:cNvPr>
          <p:cNvSpPr>
            <a:spLocks noGrp="1"/>
          </p:cNvSpPr>
          <p:nvPr>
            <p:ph type="title"/>
          </p:nvPr>
        </p:nvSpPr>
        <p:spPr/>
        <p:txBody>
          <a:bodyPr/>
          <a:lstStyle/>
          <a:p>
            <a:r>
              <a:rPr lang="en-AU" dirty="0">
                <a:solidFill>
                  <a:schemeClr val="bg1"/>
                </a:solidFill>
              </a:rPr>
              <a:t>Historical background to the new DEL role</a:t>
            </a:r>
          </a:p>
        </p:txBody>
      </p:sp>
      <p:sp>
        <p:nvSpPr>
          <p:cNvPr id="5" name="Content Placeholder 4">
            <a:extLst>
              <a:ext uri="{FF2B5EF4-FFF2-40B4-BE49-F238E27FC236}">
                <a16:creationId xmlns:a16="http://schemas.microsoft.com/office/drawing/2014/main" id="{36785EE2-3901-44AD-AF94-A1B415DC492B}"/>
              </a:ext>
            </a:extLst>
          </p:cNvPr>
          <p:cNvSpPr>
            <a:spLocks noGrp="1"/>
          </p:cNvSpPr>
          <p:nvPr>
            <p:ph idx="1"/>
          </p:nvPr>
        </p:nvSpPr>
        <p:spPr/>
        <p:txBody>
          <a:bodyPr/>
          <a:lstStyle/>
          <a:p>
            <a:r>
              <a:rPr lang="en-AU" dirty="0">
                <a:solidFill>
                  <a:schemeClr val="bg1"/>
                </a:solidFill>
              </a:rPr>
              <a:t>New Director Educational Leadership role commenced in Term 2 2018</a:t>
            </a:r>
          </a:p>
          <a:p>
            <a:r>
              <a:rPr lang="en-AU" dirty="0">
                <a:solidFill>
                  <a:schemeClr val="bg1"/>
                </a:solidFill>
              </a:rPr>
              <a:t>Massive investment in “the middle layer” of leadership doubling the number of directors (110)</a:t>
            </a:r>
          </a:p>
          <a:p>
            <a:r>
              <a:rPr lang="en-AU" dirty="0">
                <a:solidFill>
                  <a:schemeClr val="bg1"/>
                </a:solidFill>
              </a:rPr>
              <a:t>All DELs required to attend extended induction over the course of 18 months (prior to commencing and during the first year in the DEL role)</a:t>
            </a:r>
          </a:p>
          <a:p>
            <a:r>
              <a:rPr lang="en-AU" dirty="0">
                <a:solidFill>
                  <a:schemeClr val="bg1"/>
                </a:solidFill>
              </a:rPr>
              <a:t>Required to complete a Graduate Certificate in Instructional Leadership University of Melbourne</a:t>
            </a:r>
          </a:p>
          <a:p>
            <a:r>
              <a:rPr lang="en-AU" dirty="0">
                <a:solidFill>
                  <a:schemeClr val="bg1"/>
                </a:solidFill>
              </a:rPr>
              <a:t>Mentoring by an experienced Director Public Schools</a:t>
            </a:r>
          </a:p>
        </p:txBody>
      </p:sp>
    </p:spTree>
    <p:extLst>
      <p:ext uri="{BB962C8B-B14F-4D97-AF65-F5344CB8AC3E}">
        <p14:creationId xmlns:p14="http://schemas.microsoft.com/office/powerpoint/2010/main" val="61298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School Leadership Strategy</a:t>
            </a:r>
          </a:p>
        </p:txBody>
      </p:sp>
      <p:sp>
        <p:nvSpPr>
          <p:cNvPr id="4" name="Content Placeholder 3"/>
          <p:cNvSpPr>
            <a:spLocks noGrp="1"/>
          </p:cNvSpPr>
          <p:nvPr>
            <p:ph sz="half" idx="2"/>
          </p:nvPr>
        </p:nvSpPr>
        <p:spPr>
          <a:xfrm>
            <a:off x="839788" y="1681163"/>
            <a:ext cx="5157787" cy="3684588"/>
          </a:xfrm>
        </p:spPr>
        <p:txBody>
          <a:bodyPr/>
          <a:lstStyle/>
          <a:p>
            <a:pPr marL="0" indent="0">
              <a:buNone/>
            </a:pPr>
            <a:r>
              <a:rPr lang="en-AU" dirty="0">
                <a:solidFill>
                  <a:schemeClr val="bg1"/>
                </a:solidFill>
              </a:rPr>
              <a:t>The School Leadership Strategy is a long term and ongoing strategic priority for public education in NSW. Its aim is to significantly enhance the department’s support for school leaders so they can focus on leading teaching and learning in their new schools.</a:t>
            </a:r>
          </a:p>
        </p:txBody>
      </p:sp>
      <p:sp>
        <p:nvSpPr>
          <p:cNvPr id="5" name="Text Placeholder 4"/>
          <p:cNvSpPr>
            <a:spLocks noGrp="1"/>
          </p:cNvSpPr>
          <p:nvPr>
            <p:ph type="body" sz="quarter" idx="3"/>
          </p:nvPr>
        </p:nvSpPr>
        <p:spPr/>
        <p:txBody>
          <a:bodyPr/>
          <a:lstStyle/>
          <a:p>
            <a:r>
              <a:rPr lang="en-AU" b="0" dirty="0">
                <a:solidFill>
                  <a:schemeClr val="bg1"/>
                </a:solidFill>
              </a:rPr>
              <a:t>The Strategy commits the department to three key actions:</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114152670"/>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86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School Leadership Strategy</a:t>
            </a:r>
          </a:p>
        </p:txBody>
      </p:sp>
      <p:sp>
        <p:nvSpPr>
          <p:cNvPr id="3" name="Content Placeholder 2"/>
          <p:cNvSpPr>
            <a:spLocks noGrp="1"/>
          </p:cNvSpPr>
          <p:nvPr>
            <p:ph idx="1"/>
          </p:nvPr>
        </p:nvSpPr>
        <p:spPr/>
        <p:txBody>
          <a:bodyPr>
            <a:normAutofit/>
          </a:bodyPr>
          <a:lstStyle/>
          <a:p>
            <a:pPr marL="514350" indent="-514350">
              <a:buAutoNum type="arabicPeriod"/>
            </a:pPr>
            <a:r>
              <a:rPr lang="en-AU" sz="3200" b="1" dirty="0">
                <a:solidFill>
                  <a:schemeClr val="bg1"/>
                </a:solidFill>
              </a:rPr>
              <a:t>Provide quality leadership preparation and development</a:t>
            </a:r>
          </a:p>
          <a:p>
            <a:pPr marL="0" indent="0">
              <a:buNone/>
            </a:pPr>
            <a:r>
              <a:rPr lang="en-AU" sz="3200" dirty="0">
                <a:solidFill>
                  <a:schemeClr val="bg1"/>
                </a:solidFill>
              </a:rPr>
              <a:t>	</a:t>
            </a:r>
            <a:r>
              <a:rPr lang="en-AU" sz="3200" dirty="0" err="1">
                <a:solidFill>
                  <a:schemeClr val="bg1"/>
                </a:solidFill>
              </a:rPr>
              <a:t>i</a:t>
            </a:r>
            <a:r>
              <a:rPr lang="en-AU" sz="3200" dirty="0">
                <a:solidFill>
                  <a:schemeClr val="bg1"/>
                </a:solidFill>
              </a:rPr>
              <a:t>. Our own Leadership Institute</a:t>
            </a:r>
          </a:p>
          <a:p>
            <a:pPr marL="0" indent="0">
              <a:buNone/>
            </a:pPr>
            <a:endParaRPr lang="en-AU" sz="3200" dirty="0">
              <a:solidFill>
                <a:schemeClr val="bg1"/>
              </a:solidFill>
            </a:endParaRPr>
          </a:p>
          <a:p>
            <a:pPr marL="0" indent="0">
              <a:buNone/>
            </a:pPr>
            <a:r>
              <a:rPr lang="en-AU" sz="3200" dirty="0">
                <a:solidFill>
                  <a:schemeClr val="bg1"/>
                </a:solidFill>
              </a:rPr>
              <a:t>	ii. Systemic induction and </a:t>
            </a:r>
            <a:r>
              <a:rPr lang="en-AU" sz="3200" dirty="0" err="1">
                <a:solidFill>
                  <a:schemeClr val="bg1"/>
                </a:solidFill>
              </a:rPr>
              <a:t>onboarding</a:t>
            </a:r>
            <a:r>
              <a:rPr lang="en-AU" sz="3200" dirty="0">
                <a:solidFill>
                  <a:schemeClr val="bg1"/>
                </a:solidFill>
              </a:rPr>
              <a:t> of new school </a:t>
            </a:r>
            <a:br>
              <a:rPr lang="en-AU" sz="3200" dirty="0">
                <a:solidFill>
                  <a:schemeClr val="bg1"/>
                </a:solidFill>
              </a:rPr>
            </a:br>
            <a:r>
              <a:rPr lang="en-AU" sz="3200" dirty="0">
                <a:solidFill>
                  <a:schemeClr val="bg1"/>
                </a:solidFill>
              </a:rPr>
              <a:t>	leaders</a:t>
            </a:r>
          </a:p>
          <a:p>
            <a:pPr marL="0" indent="0">
              <a:buNone/>
            </a:pPr>
            <a:endParaRPr lang="en-AU" sz="3200" dirty="0">
              <a:solidFill>
                <a:schemeClr val="bg1"/>
              </a:solidFill>
            </a:endParaRPr>
          </a:p>
          <a:p>
            <a:pPr marL="0" indent="0">
              <a:buNone/>
            </a:pPr>
            <a:r>
              <a:rPr lang="en-AU" sz="3200" dirty="0">
                <a:solidFill>
                  <a:schemeClr val="bg1"/>
                </a:solidFill>
              </a:rPr>
              <a:t>	iii. Scholarships for our best principals</a:t>
            </a:r>
          </a:p>
        </p:txBody>
      </p:sp>
    </p:spTree>
    <p:extLst>
      <p:ext uri="{BB962C8B-B14F-4D97-AF65-F5344CB8AC3E}">
        <p14:creationId xmlns:p14="http://schemas.microsoft.com/office/powerpoint/2010/main" val="10951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School Leadership Strategy</a:t>
            </a:r>
          </a:p>
        </p:txBody>
      </p:sp>
      <p:sp>
        <p:nvSpPr>
          <p:cNvPr id="3" name="Content Placeholder 2"/>
          <p:cNvSpPr>
            <a:spLocks noGrp="1"/>
          </p:cNvSpPr>
          <p:nvPr>
            <p:ph idx="1"/>
          </p:nvPr>
        </p:nvSpPr>
        <p:spPr/>
        <p:txBody>
          <a:bodyPr>
            <a:normAutofit/>
          </a:bodyPr>
          <a:lstStyle/>
          <a:p>
            <a:pPr marL="0" indent="0">
              <a:buNone/>
            </a:pPr>
            <a:r>
              <a:rPr lang="en-AU" sz="3200" b="1" dirty="0">
                <a:solidFill>
                  <a:schemeClr val="bg1"/>
                </a:solidFill>
              </a:rPr>
              <a:t>2. 	Strengthen collegial support for school leaders</a:t>
            </a:r>
          </a:p>
          <a:p>
            <a:pPr marL="0" indent="0">
              <a:buNone/>
            </a:pPr>
            <a:r>
              <a:rPr lang="en-AU" sz="3200" dirty="0">
                <a:solidFill>
                  <a:schemeClr val="bg1"/>
                </a:solidFill>
              </a:rPr>
              <a:t>	</a:t>
            </a:r>
            <a:r>
              <a:rPr lang="en-AU" sz="3200" dirty="0" err="1">
                <a:solidFill>
                  <a:schemeClr val="bg1"/>
                </a:solidFill>
              </a:rPr>
              <a:t>i</a:t>
            </a:r>
            <a:r>
              <a:rPr lang="en-AU" sz="3200" dirty="0">
                <a:solidFill>
                  <a:schemeClr val="bg1"/>
                </a:solidFill>
              </a:rPr>
              <a:t>. Directors, Educational Leadership</a:t>
            </a:r>
          </a:p>
          <a:p>
            <a:pPr marL="0" indent="0">
              <a:buNone/>
            </a:pPr>
            <a:endParaRPr lang="en-AU" sz="3200" dirty="0">
              <a:solidFill>
                <a:schemeClr val="bg1"/>
              </a:solidFill>
            </a:endParaRPr>
          </a:p>
          <a:p>
            <a:pPr marL="0" indent="0">
              <a:buNone/>
            </a:pPr>
            <a:r>
              <a:rPr lang="en-AU" sz="3200" dirty="0">
                <a:solidFill>
                  <a:schemeClr val="bg1"/>
                </a:solidFill>
              </a:rPr>
              <a:t>	ii. A new principal role statement</a:t>
            </a:r>
          </a:p>
          <a:p>
            <a:pPr marL="0" indent="0">
              <a:buNone/>
            </a:pPr>
            <a:endParaRPr lang="en-AU" sz="3200" dirty="0">
              <a:solidFill>
                <a:schemeClr val="bg1"/>
              </a:solidFill>
            </a:endParaRPr>
          </a:p>
          <a:p>
            <a:pPr marL="0" indent="0">
              <a:buNone/>
            </a:pPr>
            <a:r>
              <a:rPr lang="en-AU" sz="3200" dirty="0">
                <a:solidFill>
                  <a:schemeClr val="bg1"/>
                </a:solidFill>
              </a:rPr>
              <a:t>	iii. Principals, School Leadership</a:t>
            </a:r>
          </a:p>
        </p:txBody>
      </p:sp>
    </p:spTree>
    <p:extLst>
      <p:ext uri="{BB962C8B-B14F-4D97-AF65-F5344CB8AC3E}">
        <p14:creationId xmlns:p14="http://schemas.microsoft.com/office/powerpoint/2010/main" val="84981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School Leadership Strategy</a:t>
            </a:r>
          </a:p>
        </p:txBody>
      </p:sp>
      <p:sp>
        <p:nvSpPr>
          <p:cNvPr id="3" name="Content Placeholder 2"/>
          <p:cNvSpPr>
            <a:spLocks noGrp="1"/>
          </p:cNvSpPr>
          <p:nvPr>
            <p:ph idx="1"/>
          </p:nvPr>
        </p:nvSpPr>
        <p:spPr/>
        <p:txBody>
          <a:bodyPr>
            <a:normAutofit/>
          </a:bodyPr>
          <a:lstStyle/>
          <a:p>
            <a:pPr marL="0" indent="0">
              <a:buNone/>
            </a:pPr>
            <a:r>
              <a:rPr lang="en-AU" sz="3200" b="1" dirty="0">
                <a:solidFill>
                  <a:schemeClr val="bg1"/>
                </a:solidFill>
              </a:rPr>
              <a:t>3. 	Improve the quality of services and support to schools</a:t>
            </a:r>
          </a:p>
          <a:p>
            <a:pPr marL="0" indent="0">
              <a:buNone/>
            </a:pPr>
            <a:r>
              <a:rPr lang="en-AU" sz="3200" dirty="0">
                <a:solidFill>
                  <a:schemeClr val="bg1"/>
                </a:solidFill>
              </a:rPr>
              <a:t>	</a:t>
            </a:r>
            <a:r>
              <a:rPr lang="en-AU" sz="3200" dirty="0" err="1">
                <a:solidFill>
                  <a:schemeClr val="bg1"/>
                </a:solidFill>
              </a:rPr>
              <a:t>i</a:t>
            </a:r>
            <a:r>
              <a:rPr lang="en-AU" sz="3200" dirty="0">
                <a:solidFill>
                  <a:schemeClr val="bg1"/>
                </a:solidFill>
              </a:rPr>
              <a:t>. $50 million in flexible funding and interim staffing</a:t>
            </a:r>
          </a:p>
          <a:p>
            <a:pPr marL="0" indent="0">
              <a:buNone/>
            </a:pPr>
            <a:r>
              <a:rPr lang="en-AU" sz="3200" dirty="0">
                <a:solidFill>
                  <a:schemeClr val="bg1"/>
                </a:solidFill>
              </a:rPr>
              <a:t>             entitlement adjustments</a:t>
            </a:r>
          </a:p>
          <a:p>
            <a:pPr marL="0" indent="0">
              <a:buNone/>
            </a:pPr>
            <a:r>
              <a:rPr lang="en-AU" sz="3200" dirty="0">
                <a:solidFill>
                  <a:schemeClr val="bg1"/>
                </a:solidFill>
              </a:rPr>
              <a:t>	ii. Teacher performance improvement support</a:t>
            </a:r>
          </a:p>
          <a:p>
            <a:pPr marL="0" indent="0">
              <a:buNone/>
            </a:pPr>
            <a:r>
              <a:rPr lang="en-AU" sz="3200" dirty="0">
                <a:solidFill>
                  <a:schemeClr val="bg1"/>
                </a:solidFill>
              </a:rPr>
              <a:t>	iii. Compliance inspection support</a:t>
            </a:r>
          </a:p>
          <a:p>
            <a:pPr marL="0" indent="0">
              <a:buNone/>
            </a:pPr>
            <a:r>
              <a:rPr lang="en-AU" sz="3200" dirty="0">
                <a:solidFill>
                  <a:schemeClr val="bg1"/>
                </a:solidFill>
              </a:rPr>
              <a:t>	iv. Better coordinated, streamlined and aligned support</a:t>
            </a:r>
          </a:p>
        </p:txBody>
      </p:sp>
    </p:spTree>
    <p:extLst>
      <p:ext uri="{BB962C8B-B14F-4D97-AF65-F5344CB8AC3E}">
        <p14:creationId xmlns:p14="http://schemas.microsoft.com/office/powerpoint/2010/main" val="113600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627370" y="1988820"/>
            <a:ext cx="4057650" cy="40576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normAutofit/>
          </a:bodyPr>
          <a:lstStyle/>
          <a:p>
            <a:r>
              <a:rPr lang="en-AU" sz="4000" dirty="0">
                <a:solidFill>
                  <a:schemeClr val="bg1"/>
                </a:solidFill>
                <a:latin typeface="Arial" panose="020B0604020202020204" pitchFamily="34" charset="0"/>
                <a:cs typeface="Arial" panose="020B0604020202020204" pitchFamily="34" charset="0"/>
              </a:rPr>
              <a:t>There are two key components of the DEL role</a:t>
            </a:r>
          </a:p>
        </p:txBody>
      </p:sp>
      <p:sp>
        <p:nvSpPr>
          <p:cNvPr id="5" name="Oval 4"/>
          <p:cNvSpPr/>
          <p:nvPr/>
        </p:nvSpPr>
        <p:spPr>
          <a:xfrm>
            <a:off x="2354580" y="1988820"/>
            <a:ext cx="4057650" cy="405765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2777490" y="2411728"/>
            <a:ext cx="3120390" cy="2616101"/>
          </a:xfrm>
          <a:prstGeom prst="rect">
            <a:avLst/>
          </a:prstGeom>
          <a:noFill/>
        </p:spPr>
        <p:txBody>
          <a:bodyPr wrap="square" rtlCol="0">
            <a:spAutoFit/>
          </a:bodyPr>
          <a:lstStyle/>
          <a:p>
            <a:pPr algn="ctr"/>
            <a:r>
              <a:rPr lang="en-AU" sz="3600" b="1" dirty="0">
                <a:solidFill>
                  <a:schemeClr val="accent1">
                    <a:lumMod val="50000"/>
                  </a:schemeClr>
                </a:solidFill>
                <a:latin typeface="Arial" panose="020B0604020202020204" pitchFamily="34" charset="0"/>
                <a:cs typeface="Arial" panose="020B0604020202020204" pitchFamily="34" charset="0"/>
              </a:rPr>
              <a:t>1.</a:t>
            </a:r>
          </a:p>
          <a:p>
            <a:pPr algn="ctr"/>
            <a:r>
              <a:rPr lang="en-AU" sz="3200" dirty="0">
                <a:solidFill>
                  <a:schemeClr val="accent1">
                    <a:lumMod val="50000"/>
                  </a:schemeClr>
                </a:solidFill>
                <a:latin typeface="Arial" panose="020B0604020202020204" pitchFamily="34" charset="0"/>
                <a:cs typeface="Arial" panose="020B0604020202020204" pitchFamily="34" charset="0"/>
              </a:rPr>
              <a:t>Differentiated professional  growth for principals</a:t>
            </a:r>
          </a:p>
        </p:txBody>
      </p:sp>
      <p:sp>
        <p:nvSpPr>
          <p:cNvPr id="8" name="TextBox 7"/>
          <p:cNvSpPr txBox="1"/>
          <p:nvPr/>
        </p:nvSpPr>
        <p:spPr>
          <a:xfrm>
            <a:off x="6275070" y="2411729"/>
            <a:ext cx="3032760" cy="2616101"/>
          </a:xfrm>
          <a:prstGeom prst="rect">
            <a:avLst/>
          </a:prstGeom>
          <a:noFill/>
        </p:spPr>
        <p:txBody>
          <a:bodyPr wrap="square" rtlCol="0">
            <a:spAutoFit/>
          </a:bodyPr>
          <a:lstStyle/>
          <a:p>
            <a:pPr algn="ctr"/>
            <a:r>
              <a:rPr lang="en-AU" sz="3600" b="1" dirty="0">
                <a:solidFill>
                  <a:schemeClr val="accent1">
                    <a:lumMod val="50000"/>
                  </a:schemeClr>
                </a:solidFill>
                <a:latin typeface="Arial" panose="020B0604020202020204" pitchFamily="34" charset="0"/>
                <a:cs typeface="Arial" panose="020B0604020202020204" pitchFamily="34" charset="0"/>
              </a:rPr>
              <a:t>2. </a:t>
            </a:r>
            <a:endParaRPr lang="en-AU" sz="2800" b="1" dirty="0">
              <a:solidFill>
                <a:schemeClr val="accent1">
                  <a:lumMod val="50000"/>
                </a:schemeClr>
              </a:solidFill>
              <a:latin typeface="Arial" panose="020B0604020202020204" pitchFamily="34" charset="0"/>
              <a:cs typeface="Arial" panose="020B0604020202020204" pitchFamily="34" charset="0"/>
            </a:endParaRPr>
          </a:p>
          <a:p>
            <a:pPr algn="ctr"/>
            <a:r>
              <a:rPr lang="en-AU" sz="3200" dirty="0">
                <a:solidFill>
                  <a:schemeClr val="accent1">
                    <a:lumMod val="50000"/>
                  </a:schemeClr>
                </a:solidFill>
                <a:latin typeface="Arial" panose="020B0604020202020204" pitchFamily="34" charset="0"/>
                <a:cs typeface="Arial" panose="020B0604020202020204" pitchFamily="34" charset="0"/>
              </a:rPr>
              <a:t>Contextualised support for school improvement</a:t>
            </a:r>
          </a:p>
        </p:txBody>
      </p:sp>
    </p:spTree>
    <p:extLst>
      <p:ext uri="{BB962C8B-B14F-4D97-AF65-F5344CB8AC3E}">
        <p14:creationId xmlns:p14="http://schemas.microsoft.com/office/powerpoint/2010/main" val="90765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b="1" dirty="0">
                <a:solidFill>
                  <a:schemeClr val="bg1"/>
                </a:solidFill>
                <a:latin typeface="Arial" panose="020B0604020202020204" pitchFamily="34" charset="0"/>
                <a:cs typeface="Arial" panose="020B0604020202020204" pitchFamily="34" charset="0"/>
              </a:rPr>
              <a:t>Director Education Leadership</a:t>
            </a:r>
          </a:p>
        </p:txBody>
      </p:sp>
      <p:sp>
        <p:nvSpPr>
          <p:cNvPr id="4" name="Rounded Rectangle 3"/>
          <p:cNvSpPr/>
          <p:nvPr/>
        </p:nvSpPr>
        <p:spPr>
          <a:xfrm>
            <a:off x="278130" y="153162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8252460" y="153162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4250055" y="153162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278130" y="420624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8252460" y="420624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10" name="Rounded Rectangle 9"/>
          <p:cNvSpPr/>
          <p:nvPr/>
        </p:nvSpPr>
        <p:spPr>
          <a:xfrm>
            <a:off x="4250055" y="4206240"/>
            <a:ext cx="3539490" cy="1725930"/>
          </a:xfrm>
          <a:prstGeom prst="roundRect">
            <a:avLst/>
          </a:prstGeom>
          <a:gradFill flip="none" rotWithShape="1">
            <a:gsLst>
              <a:gs pos="22000">
                <a:schemeClr val="accent5">
                  <a:lumMod val="75000"/>
                </a:schemeClr>
              </a:gs>
              <a:gs pos="100000">
                <a:schemeClr val="bg2">
                  <a:shade val="96000"/>
                  <a:satMod val="120000"/>
                  <a:lumMod val="90000"/>
                </a:schemeClr>
              </a:gs>
            </a:gsLst>
            <a:lin ang="135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948690" y="1845926"/>
            <a:ext cx="2148840" cy="954107"/>
          </a:xfrm>
          <a:prstGeom prst="rect">
            <a:avLst/>
          </a:prstGeom>
          <a:noFill/>
          <a:ln w="28575">
            <a:noFill/>
          </a:ln>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Network Planning</a:t>
            </a:r>
          </a:p>
        </p:txBody>
      </p:sp>
      <p:sp>
        <p:nvSpPr>
          <p:cNvPr id="12" name="TextBox 11"/>
          <p:cNvSpPr txBox="1"/>
          <p:nvPr/>
        </p:nvSpPr>
        <p:spPr>
          <a:xfrm>
            <a:off x="4589145" y="1845925"/>
            <a:ext cx="2708910" cy="954107"/>
          </a:xfrm>
          <a:prstGeom prst="rect">
            <a:avLst/>
          </a:prstGeom>
          <a:noFill/>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Support and Accountability</a:t>
            </a:r>
          </a:p>
        </p:txBody>
      </p:sp>
      <p:sp>
        <p:nvSpPr>
          <p:cNvPr id="13" name="TextBox 12"/>
          <p:cNvSpPr txBox="1"/>
          <p:nvPr/>
        </p:nvSpPr>
        <p:spPr>
          <a:xfrm>
            <a:off x="8526780" y="1845924"/>
            <a:ext cx="2827020" cy="954107"/>
          </a:xfrm>
          <a:prstGeom prst="rect">
            <a:avLst/>
          </a:prstGeom>
          <a:noFill/>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Stakeholder Management</a:t>
            </a:r>
          </a:p>
        </p:txBody>
      </p:sp>
      <p:sp>
        <p:nvSpPr>
          <p:cNvPr id="14" name="TextBox 13"/>
          <p:cNvSpPr txBox="1"/>
          <p:nvPr/>
        </p:nvSpPr>
        <p:spPr>
          <a:xfrm>
            <a:off x="691515" y="4526280"/>
            <a:ext cx="2712720" cy="954107"/>
          </a:xfrm>
          <a:prstGeom prst="rect">
            <a:avLst/>
          </a:prstGeom>
          <a:noFill/>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Crisis Response</a:t>
            </a:r>
          </a:p>
        </p:txBody>
      </p:sp>
      <p:sp>
        <p:nvSpPr>
          <p:cNvPr id="15" name="TextBox 14"/>
          <p:cNvSpPr txBox="1"/>
          <p:nvPr/>
        </p:nvSpPr>
        <p:spPr>
          <a:xfrm>
            <a:off x="4775835" y="4526280"/>
            <a:ext cx="2640330" cy="954107"/>
          </a:xfrm>
          <a:prstGeom prst="rect">
            <a:avLst/>
          </a:prstGeom>
          <a:noFill/>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Change Management</a:t>
            </a:r>
          </a:p>
        </p:txBody>
      </p:sp>
      <p:sp>
        <p:nvSpPr>
          <p:cNvPr id="16" name="TextBox 15"/>
          <p:cNvSpPr txBox="1"/>
          <p:nvPr/>
        </p:nvSpPr>
        <p:spPr>
          <a:xfrm>
            <a:off x="8526780" y="4526280"/>
            <a:ext cx="3028950" cy="954107"/>
          </a:xfrm>
          <a:prstGeom prst="rect">
            <a:avLst/>
          </a:prstGeom>
          <a:noFill/>
        </p:spPr>
        <p:txBody>
          <a:bodyPr wrap="square" rtlCol="0">
            <a:spAutoFit/>
          </a:bodyPr>
          <a:lstStyle/>
          <a:p>
            <a:pPr algn="ctr"/>
            <a:r>
              <a:rPr lang="en-AU" sz="2800" b="1" dirty="0">
                <a:solidFill>
                  <a:schemeClr val="bg1"/>
                </a:solidFill>
                <a:latin typeface="Arial" panose="020B0604020202020204" pitchFamily="34" charset="0"/>
                <a:cs typeface="Arial" panose="020B0604020202020204" pitchFamily="34" charset="0"/>
              </a:rPr>
              <a:t>Effective Reform Implementation</a:t>
            </a:r>
          </a:p>
        </p:txBody>
      </p:sp>
    </p:spTree>
    <p:extLst>
      <p:ext uri="{BB962C8B-B14F-4D97-AF65-F5344CB8AC3E}">
        <p14:creationId xmlns:p14="http://schemas.microsoft.com/office/powerpoint/2010/main" val="66218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253E276A6C12448D288020794C6B7F" ma:contentTypeVersion="14" ma:contentTypeDescription="Create a new document." ma:contentTypeScope="" ma:versionID="3ea4ae869fe306d9975bea2b8ed67252">
  <xsd:schema xmlns:xsd="http://www.w3.org/2001/XMLSchema" xmlns:xs="http://www.w3.org/2001/XMLSchema" xmlns:p="http://schemas.microsoft.com/office/2006/metadata/properties" xmlns:ns3="447de362-cf48-402b-acc4-22f7cb894e12" xmlns:ns4="e3b6a902-2375-479f-9864-4adbe96d0a13" targetNamespace="http://schemas.microsoft.com/office/2006/metadata/properties" ma:root="true" ma:fieldsID="45f10c55f1152c36029f1029f2b89564" ns3:_="" ns4:_="">
    <xsd:import namespace="447de362-cf48-402b-acc4-22f7cb894e12"/>
    <xsd:import namespace="e3b6a902-2375-479f-9864-4adbe96d0a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de362-cf48-402b-acc4-22f7cb894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b6a902-2375-479f-9864-4adbe96d0a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6A041-923D-40E0-B7E7-E3F70D5D7488}">
  <ds:schemaRefs>
    <ds:schemaRef ds:uri="http://schemas.microsoft.com/sharepoint/v3/contenttype/forms"/>
  </ds:schemaRefs>
</ds:datastoreItem>
</file>

<file path=customXml/itemProps2.xml><?xml version="1.0" encoding="utf-8"?>
<ds:datastoreItem xmlns:ds="http://schemas.openxmlformats.org/officeDocument/2006/customXml" ds:itemID="{1590ED64-3429-4903-9D09-031BB920DCE4}">
  <ds:schemaRefs>
    <ds:schemaRef ds:uri="447de362-cf48-402b-acc4-22f7cb894e12"/>
    <ds:schemaRef ds:uri="http://schemas.microsoft.com/office/2006/documentManagement/types"/>
    <ds:schemaRef ds:uri="http://purl.org/dc/terms/"/>
    <ds:schemaRef ds:uri="http://schemas.openxmlformats.org/package/2006/metadata/core-properties"/>
    <ds:schemaRef ds:uri="e3b6a902-2375-479f-9864-4adbe96d0a13"/>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D58E61F-D55B-4917-834B-B95DB38F1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7de362-cf48-402b-acc4-22f7cb894e12"/>
    <ds:schemaRef ds:uri="e3b6a902-2375-479f-9864-4adbe96d0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1807</TotalTime>
  <Words>1285</Words>
  <Application>Microsoft Office PowerPoint</Application>
  <PresentationFormat>Widescreen</PresentationFormat>
  <Paragraphs>170</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Montserrat SemiBold</vt:lpstr>
      <vt:lpstr>Office Theme</vt:lpstr>
      <vt:lpstr>IRSEA Presentation: Changing nature of the School Performance Director Role    Raechel McCarthy, Rel Director Office of the Deputy Secretary School Performance Mandy Shaw, Retired Director Public Schools Lake Illawarra Network and current Principal Coach Mentor  </vt:lpstr>
      <vt:lpstr>Acknowledgement of Country</vt:lpstr>
      <vt:lpstr>Historical background to the new DEL role</vt:lpstr>
      <vt:lpstr>School Leadership Strategy</vt:lpstr>
      <vt:lpstr>School Leadership Strategy</vt:lpstr>
      <vt:lpstr>School Leadership Strategy</vt:lpstr>
      <vt:lpstr>School Leadership Strategy</vt:lpstr>
      <vt:lpstr>There are two key components of the DEL role</vt:lpstr>
      <vt:lpstr>Director Education Leadership</vt:lpstr>
      <vt:lpstr>Expectations of the Director Educational Leadership Role</vt:lpstr>
      <vt:lpstr>Expectations of the Director Educational Leadership Role</vt:lpstr>
      <vt:lpstr>Support that Directors provide</vt:lpstr>
      <vt:lpstr>Key Challenges </vt:lpstr>
      <vt:lpstr>Key Relationships </vt:lpstr>
      <vt:lpstr>Key Relationships </vt:lpstr>
      <vt:lpstr>Changes in the DEL role 2018 to 2022</vt:lpstr>
      <vt:lpstr>A picture tells a 1000 words!</vt:lpstr>
      <vt:lpstr>DEL/Director Public Schools/SED: what is the difference?</vt:lpstr>
      <vt:lpstr>PowerPoint Presentation</vt:lpstr>
      <vt:lpstr>PowerPoint Presentation</vt:lpstr>
      <vt:lpstr>Has it worked?</vt:lpstr>
      <vt:lpstr>Questions?</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Director Educational Leadership</dc:title>
  <dc:creator>Field, Bill</dc:creator>
  <cp:lastModifiedBy>Ray Gillies</cp:lastModifiedBy>
  <cp:revision>46</cp:revision>
  <dcterms:created xsi:type="dcterms:W3CDTF">2018-05-22T02:51:39Z</dcterms:created>
  <dcterms:modified xsi:type="dcterms:W3CDTF">2022-05-05T22:03:35Z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0x01010064253E276A6C12448D288020794C6B7F</vt:lpwstr>
  </property>
</Properties>
</file>